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51" r:id="rId2"/>
    <p:sldId id="258" r:id="rId3"/>
    <p:sldId id="379" r:id="rId4"/>
    <p:sldId id="375" r:id="rId5"/>
    <p:sldId id="260" r:id="rId6"/>
    <p:sldId id="353" r:id="rId7"/>
    <p:sldId id="357" r:id="rId8"/>
    <p:sldId id="365" r:id="rId9"/>
    <p:sldId id="366" r:id="rId10"/>
    <p:sldId id="371" r:id="rId11"/>
    <p:sldId id="361" r:id="rId12"/>
    <p:sldId id="388" r:id="rId13"/>
    <p:sldId id="325" r:id="rId14"/>
    <p:sldId id="337" r:id="rId15"/>
    <p:sldId id="390" r:id="rId16"/>
    <p:sldId id="391" r:id="rId17"/>
    <p:sldId id="392" r:id="rId18"/>
    <p:sldId id="382" r:id="rId19"/>
    <p:sldId id="394" r:id="rId20"/>
    <p:sldId id="344" r:id="rId21"/>
    <p:sldId id="342" r:id="rId22"/>
    <p:sldId id="386" r:id="rId23"/>
    <p:sldId id="395" r:id="rId24"/>
    <p:sldId id="399" r:id="rId25"/>
    <p:sldId id="396" r:id="rId26"/>
    <p:sldId id="398" r:id="rId27"/>
    <p:sldId id="340" r:id="rId28"/>
    <p:sldId id="385" r:id="rId29"/>
    <p:sldId id="341" r:id="rId30"/>
    <p:sldId id="339" r:id="rId31"/>
  </p:sldIdLst>
  <p:sldSz cx="9144000" cy="6858000" type="screen4x3"/>
  <p:notesSz cx="6769100" cy="9906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32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4" autoAdjust="0"/>
    <p:restoredTop sz="92402" autoAdjust="0"/>
  </p:normalViewPr>
  <p:slideViewPr>
    <p:cSldViewPr>
      <p:cViewPr varScale="1">
        <p:scale>
          <a:sx n="69" d="100"/>
          <a:sy n="69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34257" y="0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/>
          <a:lstStyle>
            <a:lvl1pPr algn="r">
              <a:defRPr sz="1200"/>
            </a:lvl1pPr>
          </a:lstStyle>
          <a:p>
            <a:fld id="{0DDAFF4C-3E73-46AB-9629-C99E2163259F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08050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66" tIns="45583" rIns="91166" bIns="45583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6910" y="4705350"/>
            <a:ext cx="5415280" cy="4457700"/>
          </a:xfrm>
          <a:prstGeom prst="rect">
            <a:avLst/>
          </a:prstGeom>
        </p:spPr>
        <p:txBody>
          <a:bodyPr vert="horz" lIns="91166" tIns="45583" rIns="91166" bIns="45583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34257" y="9408981"/>
            <a:ext cx="2933277" cy="495300"/>
          </a:xfrm>
          <a:prstGeom prst="rect">
            <a:avLst/>
          </a:prstGeom>
        </p:spPr>
        <p:txBody>
          <a:bodyPr vert="horz" lIns="91166" tIns="45583" rIns="91166" bIns="45583" rtlCol="0" anchor="b"/>
          <a:lstStyle>
            <a:lvl1pPr algn="r">
              <a:defRPr sz="1200"/>
            </a:lvl1pPr>
          </a:lstStyle>
          <a:p>
            <a:fld id="{066156CB-A1CA-4DEB-BBBD-51F002E0DF7D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94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156CB-A1CA-4DEB-BBBD-51F002E0DF7D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632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6156CB-A1CA-4DEB-BBBD-51F002E0DF7D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7198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6C2E4-1E73-43A8-8BDE-9CB7779B19D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399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1315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4403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543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9A490-63B6-461B-9751-8AAA137B06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15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5"/>
          <p:cNvSpPr>
            <a:spLocks noGrp="1"/>
          </p:cNvSpPr>
          <p:nvPr>
            <p:ph sz="quarter" idx="13" hasCustomPrompt="1"/>
          </p:nvPr>
        </p:nvSpPr>
        <p:spPr>
          <a:xfrm>
            <a:off x="257907" y="1052736"/>
            <a:ext cx="8638443" cy="4527638"/>
          </a:xfrm>
        </p:spPr>
        <p:txBody>
          <a:bodyPr wrap="square">
            <a:noAutofit/>
          </a:bodyPr>
          <a:lstStyle>
            <a:lvl1pPr marL="342900" indent="-342900" algn="just" defTabSz="914400" rtl="0" eaLnBrk="1" latinLnBrk="0" hangingPunct="1">
              <a:lnSpc>
                <a:spcPct val="125000"/>
              </a:lnSpc>
              <a:spcBef>
                <a:spcPts val="5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rgbClr val="4F4F4F"/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  <a:lvl2pPr marL="742950" indent="-285750" algn="just" defTabSz="914400" rtl="0" eaLnBrk="1" latinLnBrk="0" hangingPunct="1">
              <a:lnSpc>
                <a:spcPct val="125000"/>
              </a:lnSpc>
              <a:spcBef>
                <a:spcPts val="5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rgbClr val="4F4F4F"/>
                </a:solidFill>
                <a:latin typeface="Arial Narrow" panose="020B0606020202030204" pitchFamily="34" charset="0"/>
                <a:ea typeface="+mn-ea"/>
                <a:cs typeface="+mn-cs"/>
              </a:defRPr>
            </a:lvl2pPr>
            <a:lvl3pPr marL="1143000" indent="-228600" algn="just" defTabSz="914400" rtl="0" eaLnBrk="1" latinLnBrk="0" hangingPunct="1">
              <a:lnSpc>
                <a:spcPct val="125000"/>
              </a:lnSpc>
              <a:spcBef>
                <a:spcPts val="5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rgbClr val="4F4F4F"/>
                </a:solidFill>
                <a:latin typeface="Arial Narrow" panose="020B0606020202030204" pitchFamily="34" charset="0"/>
                <a:ea typeface="+mn-ea"/>
                <a:cs typeface="+mn-cs"/>
              </a:defRPr>
            </a:lvl3pPr>
            <a:lvl4pPr marL="1600200" indent="-228600" algn="just" defTabSz="914400" rtl="0" eaLnBrk="1" latinLnBrk="0" hangingPunct="1">
              <a:lnSpc>
                <a:spcPct val="125000"/>
              </a:lnSpc>
              <a:spcBef>
                <a:spcPts val="50"/>
              </a:spcBef>
              <a:buFontTx/>
              <a:buBlip>
                <a:blip r:embed="rId2"/>
              </a:buBlip>
              <a:defRPr lang="en-US" sz="1800" kern="1200" dirty="0" smtClean="0">
                <a:solidFill>
                  <a:srgbClr val="4F4F4F"/>
                </a:solidFill>
                <a:latin typeface="Arial Narrow" panose="020B0606020202030204" pitchFamily="34" charset="0"/>
                <a:ea typeface="+mn-ea"/>
                <a:cs typeface="+mn-cs"/>
              </a:defRPr>
            </a:lvl4pPr>
            <a:lvl5pPr marL="2057400" indent="-228600" algn="just" defTabSz="914400" rtl="0" eaLnBrk="1" latinLnBrk="0" hangingPunct="1">
              <a:lnSpc>
                <a:spcPct val="125000"/>
              </a:lnSpc>
              <a:spcBef>
                <a:spcPts val="50"/>
              </a:spcBef>
              <a:buFontTx/>
              <a:buBlip>
                <a:blip r:embed="rId2"/>
              </a:buBlip>
              <a:defRPr lang="cs-CZ" sz="1800" kern="1200" dirty="0">
                <a:solidFill>
                  <a:srgbClr val="4F4F4F"/>
                </a:solidFill>
                <a:latin typeface="Arial Narrow" panose="020B060602020203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 smtClean="0"/>
              <a:t>Click to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cs-CZ" dirty="0"/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257908" y="260350"/>
            <a:ext cx="8638442" cy="555625"/>
          </a:xfr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lang="cs-CZ" sz="2800" b="0" kern="0" cap="all" spc="100" baseline="0" noProof="0" dirty="0" smtClean="0">
                <a:ln w="18415" cmpd="sng">
                  <a:solidFill>
                    <a:srgbClr val="000000"/>
                  </a:solidFill>
                  <a:prstDash val="solid"/>
                </a:ln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cs-CZ" dirty="0" smtClean="0"/>
              <a:t>TITLE</a:t>
            </a:r>
            <a:endParaRPr lang="cs-CZ" dirty="0"/>
          </a:p>
        </p:txBody>
      </p:sp>
      <p:pic>
        <p:nvPicPr>
          <p:cNvPr id="9" name="Obrázek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0374"/>
            <a:ext cx="9144000" cy="127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8064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5476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84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327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063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058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7344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4020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B3E0A-F9AA-4942-BE87-707FD3B51E12}" type="datetimeFigureOut">
              <a:rPr lang="cs-CZ" smtClean="0"/>
              <a:pPr/>
              <a:t>22. 11. 2015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DF01D3-A29F-4B94-92D0-F1072AB2C5A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70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4.emf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emf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ster.butbn.cas.cz/owa/redir.aspx?SURL=R247FSfNfGcP0fGxNLrGKymYLkv_4RavPOliL59cpC6Rr9GkkknSCGgAdAB0AHAAOgAvAC8AdwB3AHcALgBhAHMAcwB3ADIAMAAxADcALgBlAHUA&amp;URL=http://www.assw2017.eu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3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-22285" y="-125301"/>
          <a:ext cx="9207408" cy="6886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8" name="snímek" r:id="rId3" imgW="5373360" imgH="4018680" progId="PowerPoint.Slide.8">
                  <p:embed/>
                </p:oleObj>
              </mc:Choice>
              <mc:Fallback>
                <p:oleObj name="snímek" r:id="rId3" imgW="5373360" imgH="4018680" progId="PowerPoint.Slide.8">
                  <p:embed/>
                  <p:pic>
                    <p:nvPicPr>
                      <p:cNvPr id="0" name="Picture 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85" y="-125301"/>
                        <a:ext cx="9207408" cy="688637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bdélník 5"/>
          <p:cNvSpPr/>
          <p:nvPr/>
        </p:nvSpPr>
        <p:spPr>
          <a:xfrm>
            <a:off x="0" y="1124744"/>
            <a:ext cx="905724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cs-CZ" sz="6600" dirty="0" smtClean="0">
              <a:solidFill>
                <a:schemeClr val="bg1"/>
              </a:solidFill>
            </a:endParaRPr>
          </a:p>
          <a:p>
            <a:pPr algn="ctr"/>
            <a:endParaRPr lang="cs-CZ" sz="6600" dirty="0">
              <a:solidFill>
                <a:schemeClr val="bg1"/>
              </a:solidFill>
            </a:endParaRPr>
          </a:p>
          <a:p>
            <a:pPr algn="ctr"/>
            <a:endParaRPr lang="cs-CZ" sz="4000" dirty="0" smtClean="0">
              <a:solidFill>
                <a:schemeClr val="bg1"/>
              </a:solidFill>
            </a:endParaRPr>
          </a:p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Česká arktická vědecká infrastruktura</a:t>
            </a:r>
            <a:r>
              <a:rPr lang="en-US" sz="4000" dirty="0" smtClean="0">
                <a:solidFill>
                  <a:schemeClr val="bg1"/>
                </a:solidFill>
              </a:rPr>
              <a:t> “</a:t>
            </a:r>
            <a:r>
              <a:rPr lang="en-US" sz="4000" dirty="0" err="1" smtClean="0">
                <a:solidFill>
                  <a:schemeClr val="bg1"/>
                </a:solidFill>
              </a:rPr>
              <a:t>Stanice</a:t>
            </a:r>
            <a:r>
              <a:rPr lang="en-US" sz="4000" dirty="0" smtClean="0">
                <a:solidFill>
                  <a:schemeClr val="bg1"/>
                </a:solidFill>
              </a:rPr>
              <a:t> Josefa </a:t>
            </a:r>
            <a:r>
              <a:rPr lang="en-US" sz="4000" dirty="0" err="1" smtClean="0">
                <a:solidFill>
                  <a:schemeClr val="bg1"/>
                </a:solidFill>
              </a:rPr>
              <a:t>Svobody</a:t>
            </a:r>
            <a:r>
              <a:rPr lang="en-US" sz="4000" dirty="0" smtClean="0">
                <a:solidFill>
                  <a:schemeClr val="bg1"/>
                </a:solidFill>
              </a:rPr>
              <a:t>”</a:t>
            </a:r>
            <a:endParaRPr lang="cs-CZ" sz="4000" dirty="0" smtClean="0">
              <a:solidFill>
                <a:schemeClr val="bg1"/>
              </a:solidFill>
            </a:endParaRPr>
          </a:p>
          <a:p>
            <a:pPr algn="ctr"/>
            <a:endParaRPr lang="cs-CZ" sz="2000" dirty="0" smtClean="0">
              <a:solidFill>
                <a:schemeClr val="bg1"/>
              </a:solidFill>
            </a:endParaRPr>
          </a:p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Centrum polární ekologie, Přírodovědecká fakulta, </a:t>
            </a:r>
          </a:p>
          <a:p>
            <a:pPr algn="ctr"/>
            <a:r>
              <a:rPr lang="cs-CZ" sz="2000" dirty="0" smtClean="0">
                <a:solidFill>
                  <a:schemeClr val="bg1"/>
                </a:solidFill>
              </a:rPr>
              <a:t>Jihočeská univerzita v Českých Budějovicích</a:t>
            </a:r>
            <a:r>
              <a:rPr lang="cs-CZ" sz="4000" dirty="0" smtClean="0">
                <a:solidFill>
                  <a:schemeClr val="bg1"/>
                </a:solidFill>
              </a:rPr>
              <a:t> </a:t>
            </a:r>
            <a:r>
              <a:rPr lang="cs-CZ" sz="4800" dirty="0" smtClean="0">
                <a:solidFill>
                  <a:schemeClr val="bg1"/>
                </a:solidFill>
              </a:rPr>
              <a:t> </a:t>
            </a:r>
          </a:p>
          <a:p>
            <a:pPr algn="ctr"/>
            <a:endParaRPr lang="cs-CZ" sz="4800" dirty="0">
              <a:solidFill>
                <a:schemeClr val="bg1"/>
              </a:solidFill>
            </a:endParaRP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75" y="61445"/>
            <a:ext cx="3748153" cy="6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 descr="D:\Disk_E\CzechPolar-Ceske Budejovice\2012\logo stanice\Hlavicka-A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875" y="61445"/>
            <a:ext cx="5002371" cy="7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23528" y="56612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Picture 7" descr="D:\Disk_E\disk_d\Dokumenty\Lectures\pro ucitele C. Budejovice prosinec 21012\Scan00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" y="5492928"/>
            <a:ext cx="1816668" cy="1309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4" name="Objekt 13"/>
          <p:cNvGraphicFramePr>
            <a:graphicFrameLocks noChangeAspect="1"/>
          </p:cNvGraphicFramePr>
          <p:nvPr>
            <p:extLst/>
          </p:nvPr>
        </p:nvGraphicFramePr>
        <p:xfrm>
          <a:off x="7524329" y="5470248"/>
          <a:ext cx="1602634" cy="129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889" name="Fotografie" r:id="rId8" imgW="12142857" imgH="16761905" progId="">
                  <p:embed/>
                </p:oleObj>
              </mc:Choice>
              <mc:Fallback>
                <p:oleObj name="Fotografie" r:id="rId8" imgW="12142857" imgH="16761905" progId="">
                  <p:embed/>
                  <p:pic>
                    <p:nvPicPr>
                      <p:cNvPr id="0" name="Picture 9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grayscl/>
                        <a:biLevel thresh="5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786" t="6723" r="16928" b="52921"/>
                      <a:stretch>
                        <a:fillRect/>
                      </a:stretch>
                    </p:blipFill>
                    <p:spPr bwMode="auto">
                      <a:xfrm>
                        <a:off x="7524329" y="5470248"/>
                        <a:ext cx="1602634" cy="12908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252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764704"/>
            <a:ext cx="6110362" cy="4873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342900" y="476673"/>
            <a:ext cx="22848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Zvětšení plochy</a:t>
            </a:r>
          </a:p>
          <a:p>
            <a:r>
              <a:rPr lang="cs-CZ" sz="3200" dirty="0">
                <a:solidFill>
                  <a:schemeClr val="bg1"/>
                </a:solidFill>
              </a:rPr>
              <a:t>letní ablace</a:t>
            </a:r>
          </a:p>
          <a:p>
            <a:r>
              <a:rPr lang="cs-CZ" sz="3200" dirty="0">
                <a:solidFill>
                  <a:schemeClr val="bg1"/>
                </a:solidFill>
              </a:rPr>
              <a:t>Grónského </a:t>
            </a:r>
          </a:p>
          <a:p>
            <a:r>
              <a:rPr lang="cs-CZ" sz="3200" dirty="0">
                <a:solidFill>
                  <a:schemeClr val="bg1"/>
                </a:solidFill>
              </a:rPr>
              <a:t>l</a:t>
            </a:r>
            <a:r>
              <a:rPr lang="cs-CZ" sz="3200" dirty="0" smtClean="0">
                <a:solidFill>
                  <a:schemeClr val="bg1"/>
                </a:solidFill>
              </a:rPr>
              <a:t>edovcového</a:t>
            </a:r>
            <a:endParaRPr lang="cs-CZ" sz="3200" dirty="0">
              <a:solidFill>
                <a:schemeClr val="bg1"/>
              </a:solidFill>
            </a:endParaRPr>
          </a:p>
          <a:p>
            <a:r>
              <a:rPr lang="cs-CZ" sz="3200" dirty="0">
                <a:solidFill>
                  <a:schemeClr val="bg1"/>
                </a:solidFill>
              </a:rPr>
              <a:t>štítu v r. 2002</a:t>
            </a:r>
          </a:p>
          <a:p>
            <a:r>
              <a:rPr lang="cs-CZ" sz="3200" dirty="0">
                <a:solidFill>
                  <a:schemeClr val="bg1"/>
                </a:solidFill>
              </a:rPr>
              <a:t>v porovnání </a:t>
            </a:r>
          </a:p>
          <a:p>
            <a:r>
              <a:rPr lang="cs-CZ" sz="3200" dirty="0">
                <a:solidFill>
                  <a:schemeClr val="bg1"/>
                </a:solidFill>
              </a:rPr>
              <a:t>s rokem 1992</a:t>
            </a:r>
          </a:p>
        </p:txBody>
      </p:sp>
    </p:spTree>
    <p:extLst>
      <p:ext uri="{BB962C8B-B14F-4D97-AF65-F5344CB8AC3E}">
        <p14:creationId xmlns:p14="http://schemas.microsoft.com/office/powerpoint/2010/main" val="245450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9061" y="-675456"/>
            <a:ext cx="6912768" cy="109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5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762000" y="3810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/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914400" y="152400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b="1" dirty="0">
                <a:solidFill>
                  <a:srgbClr val="FF0000"/>
                </a:solidFill>
                <a:latin typeface="+mn-lt"/>
              </a:rPr>
              <a:t>Arktida - nejrychleji se měnící část naší planety</a:t>
            </a:r>
            <a:endParaRPr lang="cs-CZ" altLang="cs-CZ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533400" y="838200"/>
            <a:ext cx="8305800" cy="54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V poslední dekádě 20. století rostla průměrná roční teplota v arktické oblasti  </a:t>
            </a:r>
            <a:r>
              <a:rPr lang="cs-CZ" sz="1800" b="1" dirty="0">
                <a:solidFill>
                  <a:srgbClr val="FFFF00"/>
                </a:solidFill>
              </a:rPr>
              <a:t>dvakrát rychleji </a:t>
            </a:r>
            <a:r>
              <a:rPr lang="cs-CZ" sz="1800" b="1" dirty="0">
                <a:solidFill>
                  <a:schemeClr val="bg1"/>
                </a:solidFill>
              </a:rPr>
              <a:t>než ve zbytku světa.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Ústup zalednění a zkrácení doby sněhového pokryvu vedou k větší absorpci sluneční energie a </a:t>
            </a:r>
            <a:r>
              <a:rPr lang="cs-CZ" sz="1800" b="1" dirty="0">
                <a:solidFill>
                  <a:srgbClr val="FFFF00"/>
                </a:solidFill>
              </a:rPr>
              <a:t>oteplování se zrychluje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V důsledku oteplování </a:t>
            </a:r>
            <a:r>
              <a:rPr lang="cs-CZ" sz="1800" b="1" dirty="0">
                <a:solidFill>
                  <a:srgbClr val="FFFF00"/>
                </a:solidFill>
              </a:rPr>
              <a:t>se zvýší druhová </a:t>
            </a:r>
            <a:r>
              <a:rPr lang="cs-CZ" sz="1800" b="1" dirty="0" err="1">
                <a:solidFill>
                  <a:srgbClr val="FFFF00"/>
                </a:solidFill>
              </a:rPr>
              <a:t>diverzita</a:t>
            </a:r>
            <a:r>
              <a:rPr lang="cs-CZ" sz="1800" b="1" dirty="0">
                <a:solidFill>
                  <a:srgbClr val="FFFF00"/>
                </a:solidFill>
              </a:rPr>
              <a:t> a produktivita </a:t>
            </a:r>
            <a:r>
              <a:rPr lang="cs-CZ" sz="1800" b="1" dirty="0">
                <a:solidFill>
                  <a:schemeClr val="bg1"/>
                </a:solidFill>
              </a:rPr>
              <a:t>arktické oblasti. 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Oteplování a vysušování některých oblastí Arktidy přispěje ke </a:t>
            </a:r>
            <a:r>
              <a:rPr lang="cs-CZ" sz="1800" b="1" dirty="0">
                <a:solidFill>
                  <a:srgbClr val="FFFF00"/>
                </a:solidFill>
              </a:rPr>
              <a:t>změnám v</a:t>
            </a:r>
            <a:r>
              <a:rPr lang="cs-CZ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cirkulaci uhlíku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Změní se diverzita a areál </a:t>
            </a:r>
            <a:r>
              <a:rPr lang="cs-CZ" sz="1800" b="1" dirty="0">
                <a:solidFill>
                  <a:srgbClr val="FFFF00"/>
                </a:solidFill>
              </a:rPr>
              <a:t>rozšíření </a:t>
            </a:r>
            <a:r>
              <a:rPr lang="cs-CZ" sz="1800" b="1" dirty="0" smtClean="0">
                <a:solidFill>
                  <a:srgbClr val="FFFF00"/>
                </a:solidFill>
              </a:rPr>
              <a:t>živočišných </a:t>
            </a:r>
            <a:r>
              <a:rPr lang="cs-CZ" sz="1800" b="1" dirty="0">
                <a:solidFill>
                  <a:srgbClr val="FFFF00"/>
                </a:solidFill>
              </a:rPr>
              <a:t>druhů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Některé pobřežní lokality budou čelit </a:t>
            </a:r>
            <a:r>
              <a:rPr lang="cs-CZ" sz="1800" b="1" dirty="0">
                <a:solidFill>
                  <a:srgbClr val="FFFF00"/>
                </a:solidFill>
              </a:rPr>
              <a:t>silným bouřkám a vlnobití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Na rostliny, živočichy i lidi žijící v Arktidě budou působit </a:t>
            </a:r>
            <a:r>
              <a:rPr lang="cs-CZ" sz="1800" b="1" dirty="0">
                <a:solidFill>
                  <a:srgbClr val="FFFF00"/>
                </a:solidFill>
              </a:rPr>
              <a:t>zvýšené dávky UV záření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  <a:r>
              <a:rPr lang="cs-CZ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Spolu s oteplováním působí na ekosystémy Arktidy řada přidružených ekologických faktorů (</a:t>
            </a:r>
            <a:r>
              <a:rPr lang="cs-CZ" sz="1800" b="1" dirty="0">
                <a:solidFill>
                  <a:srgbClr val="FFFF00"/>
                </a:solidFill>
              </a:rPr>
              <a:t>znečišťování chemickými látkami, </a:t>
            </a:r>
            <a:r>
              <a:rPr lang="cs-CZ" sz="1800" b="1" dirty="0" smtClean="0">
                <a:solidFill>
                  <a:srgbClr val="FFFF00"/>
                </a:solidFill>
              </a:rPr>
              <a:t>rybářství</a:t>
            </a:r>
            <a:r>
              <a:rPr lang="cs-CZ" sz="1800" b="1" dirty="0" smtClean="0">
                <a:solidFill>
                  <a:schemeClr val="bg1"/>
                </a:solidFill>
              </a:rPr>
              <a:t> </a:t>
            </a:r>
            <a:r>
              <a:rPr lang="cs-CZ" sz="1800" b="1" dirty="0">
                <a:solidFill>
                  <a:schemeClr val="bg1"/>
                </a:solidFill>
              </a:rPr>
              <a:t>atd.).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Ústup mořského ledu usnadní </a:t>
            </a:r>
            <a:r>
              <a:rPr lang="cs-CZ" sz="1800" b="1" dirty="0">
                <a:solidFill>
                  <a:srgbClr val="FFFF00"/>
                </a:solidFill>
              </a:rPr>
              <a:t>námořní dopravu </a:t>
            </a:r>
            <a:r>
              <a:rPr lang="cs-CZ" sz="1800" b="1" dirty="0">
                <a:solidFill>
                  <a:schemeClr val="bg1"/>
                </a:solidFill>
              </a:rPr>
              <a:t>a zpřístupní některé </a:t>
            </a:r>
            <a:r>
              <a:rPr lang="cs-CZ" sz="1800" b="1" dirty="0">
                <a:solidFill>
                  <a:srgbClr val="FFFF00"/>
                </a:solidFill>
              </a:rPr>
              <a:t>zdroje</a:t>
            </a:r>
            <a:r>
              <a:rPr lang="cs-CZ" sz="1800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surovin</a:t>
            </a:r>
            <a:r>
              <a:rPr lang="cs-CZ" sz="1800" b="1" dirty="0">
                <a:solidFill>
                  <a:schemeClr val="bg1"/>
                </a:solidFill>
              </a:rPr>
              <a:t>.</a:t>
            </a:r>
          </a:p>
          <a:p>
            <a:pPr marL="342900" indent="-34290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cs-CZ" sz="1800" b="1" dirty="0">
                <a:solidFill>
                  <a:schemeClr val="bg1"/>
                </a:solidFill>
              </a:rPr>
              <a:t> </a:t>
            </a:r>
            <a:r>
              <a:rPr lang="cs-CZ" sz="1800" b="1" dirty="0">
                <a:solidFill>
                  <a:srgbClr val="FFFF00"/>
                </a:solidFill>
              </a:rPr>
              <a:t>Změny</a:t>
            </a:r>
            <a:r>
              <a:rPr lang="cs-CZ" sz="1800" b="1" dirty="0">
                <a:solidFill>
                  <a:schemeClr val="bg1"/>
                </a:solidFill>
              </a:rPr>
              <a:t> zasáhnou do </a:t>
            </a:r>
            <a:r>
              <a:rPr lang="cs-CZ" sz="1800" b="1" dirty="0">
                <a:solidFill>
                  <a:srgbClr val="FFFF00"/>
                </a:solidFill>
              </a:rPr>
              <a:t>tradičního způsobu života </a:t>
            </a:r>
            <a:r>
              <a:rPr lang="cs-CZ" sz="1800" b="1" dirty="0">
                <a:solidFill>
                  <a:schemeClr val="bg1"/>
                </a:solidFill>
              </a:rPr>
              <a:t>původních obyvatel</a:t>
            </a:r>
            <a:r>
              <a:rPr lang="cs-CZ" sz="1800" dirty="0">
                <a:solidFill>
                  <a:schemeClr val="bg1"/>
                </a:solidFill>
              </a:rPr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4953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304800" y="260648"/>
            <a:ext cx="858768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altLang="cs-CZ" sz="5000" b="1" dirty="0" smtClean="0">
                <a:solidFill>
                  <a:schemeClr val="bg1"/>
                </a:solidFill>
                <a:latin typeface="+mj-lt"/>
              </a:rPr>
              <a:t>Česká a</a:t>
            </a:r>
            <a:r>
              <a:rPr lang="en-GB" altLang="cs-CZ" sz="5000" b="1" dirty="0" err="1" smtClean="0">
                <a:solidFill>
                  <a:schemeClr val="bg1"/>
                </a:solidFill>
                <a:latin typeface="+mj-lt"/>
              </a:rPr>
              <a:t>rktická</a:t>
            </a:r>
            <a:r>
              <a:rPr lang="en-GB" altLang="cs-CZ" sz="5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v</a:t>
            </a:r>
            <a:r>
              <a:rPr lang="cs-CZ" altLang="cs-CZ" sz="5000" b="1" dirty="0">
                <a:solidFill>
                  <a:schemeClr val="bg1"/>
                </a:solidFill>
                <a:latin typeface="+mj-lt"/>
              </a:rPr>
              <a:t>ě</a:t>
            </a:r>
            <a:r>
              <a:rPr lang="en-GB" altLang="cs-CZ" sz="5000" b="1" dirty="0" err="1">
                <a:solidFill>
                  <a:schemeClr val="bg1"/>
                </a:solidFill>
                <a:latin typeface="+mj-lt"/>
              </a:rPr>
              <a:t>decká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cs-CZ" altLang="cs-CZ" sz="5000" b="1" dirty="0" smtClean="0">
                <a:solidFill>
                  <a:schemeClr val="bg1"/>
                </a:solidFill>
                <a:latin typeface="+mj-lt"/>
              </a:rPr>
              <a:t>infrastruktura</a:t>
            </a:r>
            <a:endParaRPr lang="en-US" altLang="cs-CZ" sz="5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altLang="cs-CZ" sz="5000" b="1" dirty="0" smtClean="0">
                <a:solidFill>
                  <a:schemeClr val="bg1"/>
                </a:solidFill>
                <a:latin typeface="+mj-lt"/>
              </a:rPr>
              <a:t>“</a:t>
            </a:r>
            <a:r>
              <a:rPr lang="en-US" altLang="cs-CZ" sz="5000" b="1" dirty="0" err="1" smtClean="0">
                <a:solidFill>
                  <a:schemeClr val="bg1"/>
                </a:solidFill>
                <a:latin typeface="+mj-lt"/>
              </a:rPr>
              <a:t>Stanice</a:t>
            </a:r>
            <a:r>
              <a:rPr lang="en-US" altLang="cs-CZ" sz="5000" b="1" dirty="0" smtClean="0">
                <a:solidFill>
                  <a:schemeClr val="bg1"/>
                </a:solidFill>
                <a:latin typeface="+mj-lt"/>
              </a:rPr>
              <a:t> Josefa </a:t>
            </a:r>
            <a:r>
              <a:rPr lang="en-US" altLang="cs-CZ" sz="5000" b="1" dirty="0" err="1" smtClean="0">
                <a:solidFill>
                  <a:schemeClr val="bg1"/>
                </a:solidFill>
                <a:latin typeface="+mj-lt"/>
              </a:rPr>
              <a:t>Svobody</a:t>
            </a:r>
            <a:r>
              <a:rPr lang="en-US" altLang="cs-CZ" sz="5000" b="1" dirty="0" smtClean="0">
                <a:solidFill>
                  <a:schemeClr val="bg1"/>
                </a:solidFill>
                <a:latin typeface="+mj-lt"/>
              </a:rPr>
              <a:t>”</a:t>
            </a:r>
            <a:endParaRPr lang="cs-CZ" altLang="cs-CZ" sz="5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cs-CZ" altLang="cs-CZ" sz="5000" b="1" dirty="0">
                <a:solidFill>
                  <a:schemeClr val="bg1"/>
                </a:solidFill>
                <a:latin typeface="+mj-lt"/>
              </a:rPr>
              <a:t>Centrum polární ekologie a </a:t>
            </a:r>
            <a:r>
              <a:rPr lang="en-GB" altLang="cs-CZ" sz="5000" b="1" dirty="0" err="1" smtClean="0">
                <a:solidFill>
                  <a:schemeClr val="bg1"/>
                </a:solidFill>
                <a:latin typeface="+mj-lt"/>
              </a:rPr>
              <a:t>základna</a:t>
            </a:r>
            <a:r>
              <a:rPr lang="en-GB" altLang="cs-CZ" sz="5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 err="1">
                <a:solidFill>
                  <a:schemeClr val="bg1"/>
                </a:solidFill>
                <a:latin typeface="+mj-lt"/>
              </a:rPr>
              <a:t>Jiho</a:t>
            </a:r>
            <a:r>
              <a:rPr lang="cs-CZ" altLang="cs-CZ" sz="5000" b="1" dirty="0">
                <a:solidFill>
                  <a:schemeClr val="bg1"/>
                </a:solidFill>
                <a:latin typeface="+mj-lt"/>
              </a:rPr>
              <a:t>č</a:t>
            </a:r>
            <a:r>
              <a:rPr lang="en-GB" altLang="cs-CZ" sz="5000" b="1" dirty="0" err="1">
                <a:solidFill>
                  <a:schemeClr val="bg1"/>
                </a:solidFill>
                <a:latin typeface="+mj-lt"/>
              </a:rPr>
              <a:t>eské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 err="1">
                <a:solidFill>
                  <a:schemeClr val="bg1"/>
                </a:solidFill>
                <a:latin typeface="+mj-lt"/>
              </a:rPr>
              <a:t>univerzity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 err="1">
                <a:solidFill>
                  <a:schemeClr val="bg1"/>
                </a:solidFill>
                <a:latin typeface="+mj-lt"/>
              </a:rPr>
              <a:t>na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 err="1" smtClean="0">
                <a:solidFill>
                  <a:schemeClr val="bg1"/>
                </a:solidFill>
                <a:latin typeface="+mj-lt"/>
              </a:rPr>
              <a:t>souostroví</a:t>
            </a:r>
            <a:r>
              <a:rPr lang="en-GB" altLang="cs-CZ" sz="5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GB" altLang="cs-CZ" sz="5000" b="1" dirty="0">
                <a:solidFill>
                  <a:schemeClr val="bg1"/>
                </a:solidFill>
                <a:latin typeface="+mj-lt"/>
              </a:rPr>
              <a:t>Svalbard</a:t>
            </a:r>
            <a:endParaRPr lang="cs-CZ" altLang="cs-CZ" sz="5000" b="1" dirty="0">
              <a:latin typeface="+mj-lt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00" y="5815534"/>
            <a:ext cx="3748153" cy="6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D:\Disk_E\CzechPolar-Ceske Budejovice\2012\logo stanice\Hlavicka-A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5807762"/>
            <a:ext cx="5002371" cy="706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44700" y="4797152"/>
            <a:ext cx="89993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Infrastruktura je financována z projektů Ministerstva školství, mládeže a tělovýchovy ČR: „</a:t>
            </a:r>
            <a:r>
              <a:rPr lang="cs-CZ" sz="1600" b="1" i="1" dirty="0" smtClean="0">
                <a:solidFill>
                  <a:schemeClr val="bg1"/>
                </a:solidFill>
              </a:rPr>
              <a:t>Projekt </a:t>
            </a:r>
            <a:r>
              <a:rPr lang="cs-CZ" sz="1600" b="1" i="1" dirty="0" err="1">
                <a:solidFill>
                  <a:schemeClr val="bg1"/>
                </a:solidFill>
              </a:rPr>
              <a:t>CzechPolar</a:t>
            </a:r>
            <a:r>
              <a:rPr lang="cs-CZ" sz="1600" b="1" i="1" dirty="0">
                <a:solidFill>
                  <a:schemeClr val="bg1"/>
                </a:solidFill>
              </a:rPr>
              <a:t> – České polární stanice: Stavba a operační </a:t>
            </a:r>
            <a:r>
              <a:rPr lang="cs-CZ" sz="1600" b="1" i="1" dirty="0" smtClean="0">
                <a:solidFill>
                  <a:schemeClr val="bg1"/>
                </a:solidFill>
              </a:rPr>
              <a:t>náklady“ a </a:t>
            </a:r>
            <a:r>
              <a:rPr lang="cs-CZ" sz="1600" dirty="0" smtClean="0">
                <a:solidFill>
                  <a:schemeClr val="bg1"/>
                </a:solidFill>
              </a:rPr>
              <a:t>„</a:t>
            </a:r>
            <a:r>
              <a:rPr lang="cs-CZ" sz="1600" b="1" i="1" dirty="0" err="1" smtClean="0">
                <a:solidFill>
                  <a:schemeClr val="bg1"/>
                </a:solidFill>
              </a:rPr>
              <a:t>PolarEko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- </a:t>
            </a:r>
            <a:r>
              <a:rPr lang="cs-CZ" sz="1600" b="1" i="1" dirty="0">
                <a:solidFill>
                  <a:schemeClr val="bg1"/>
                </a:solidFill>
              </a:rPr>
              <a:t>Vytvoření pracovního týmu a pedagogických podmínek pro výuku a vzdělávání v oblasti polární ekologie a života v extrémním </a:t>
            </a:r>
            <a:r>
              <a:rPr lang="cs-CZ" sz="1600" b="1" i="1" dirty="0" smtClean="0">
                <a:solidFill>
                  <a:schemeClr val="bg1"/>
                </a:solidFill>
              </a:rPr>
              <a:t>prostředí</a:t>
            </a:r>
            <a:r>
              <a:rPr lang="cs-CZ" sz="1600" i="1" dirty="0" smtClean="0">
                <a:solidFill>
                  <a:srgbClr val="FFFF00"/>
                </a:solidFill>
              </a:rPr>
              <a:t>“</a:t>
            </a:r>
            <a:r>
              <a:rPr lang="cs-CZ" sz="1600" i="1" dirty="0" smtClean="0">
                <a:solidFill>
                  <a:schemeClr val="bg1"/>
                </a:solidFill>
              </a:rPr>
              <a:t>.</a:t>
            </a:r>
            <a:endParaRPr lang="cs-CZ" sz="16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03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107504" y="44624"/>
            <a:ext cx="9036496" cy="1373014"/>
          </a:xfrm>
        </p:spPr>
        <p:txBody>
          <a:bodyPr>
            <a:normAutofit/>
          </a:bodyPr>
          <a:lstStyle/>
          <a:p>
            <a:pPr algn="l"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Centrum polární ekologie Přírodovědecké fakulty Jihočeské univerzity v Českých Budějovicích </a:t>
            </a:r>
            <a:r>
              <a:rPr lang="cs-CZ" altLang="cs-CZ" sz="2400" b="1" dirty="0" smtClean="0">
                <a:solidFill>
                  <a:srgbClr val="FFFF00"/>
                </a:solidFill>
              </a:rPr>
              <a:t>provozuje vědeckou stanici na </a:t>
            </a:r>
            <a:r>
              <a:rPr lang="cs-CZ" altLang="cs-CZ" sz="2400" b="1" dirty="0" err="1" smtClean="0">
                <a:solidFill>
                  <a:srgbClr val="FFFF00"/>
                </a:solidFill>
              </a:rPr>
              <a:t>Svalbardu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, na arktickém souostroví spravovaném Norským královstvím</a:t>
            </a:r>
            <a:r>
              <a:rPr lang="cs-CZ" altLang="cs-CZ" sz="2400" b="1" dirty="0" smtClean="0">
                <a:solidFill>
                  <a:srgbClr val="FFFF00"/>
                </a:solidFill>
              </a:rPr>
              <a:t>.</a:t>
            </a:r>
            <a:endParaRPr lang="en-GB" altLang="cs-CZ" sz="2400" b="1" dirty="0" smtClean="0">
              <a:solidFill>
                <a:srgbClr val="FFFF00"/>
              </a:solidFill>
            </a:endParaRPr>
          </a:p>
        </p:txBody>
      </p:sp>
      <p:pic>
        <p:nvPicPr>
          <p:cNvPr id="4099" name="Picture 7" descr="1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1"/>
          <a:stretch>
            <a:fillRect/>
          </a:stretch>
        </p:blipFill>
        <p:spPr>
          <a:xfrm>
            <a:off x="539750" y="1268413"/>
            <a:ext cx="3101975" cy="41052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13" descr="Pano Sval 10_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5013325"/>
            <a:ext cx="8064500" cy="1655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1" name="Picture 10" descr="P101002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35375" y="1268413"/>
            <a:ext cx="4968875" cy="372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2" name="Picture 19" descr="P101003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4288" y="1268760"/>
            <a:ext cx="1454150" cy="10874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490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584" y="5445224"/>
            <a:ext cx="7848872" cy="1614041"/>
          </a:xfrm>
        </p:spPr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bg1"/>
                </a:solidFill>
              </a:rPr>
              <a:t>Zázemí CPE v Českých Budějovicích</a:t>
            </a:r>
            <a:endParaRPr lang="cs-CZ" sz="3600" dirty="0">
              <a:solidFill>
                <a:schemeClr val="bg1"/>
              </a:solidFill>
            </a:endParaRPr>
          </a:p>
        </p:txBody>
      </p:sp>
      <p:pic>
        <p:nvPicPr>
          <p:cNvPr id="4" name="Obrázek 3" descr="CPEbudova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19" y="0"/>
            <a:ext cx="5046583" cy="3364388"/>
          </a:xfrm>
          <a:prstGeom prst="rect">
            <a:avLst/>
          </a:prstGeom>
        </p:spPr>
      </p:pic>
      <p:pic>
        <p:nvPicPr>
          <p:cNvPr id="5" name="Obrázek 4" descr="labPC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64388"/>
            <a:ext cx="3456384" cy="2592288"/>
          </a:xfrm>
          <a:prstGeom prst="rect">
            <a:avLst/>
          </a:prstGeom>
        </p:spPr>
      </p:pic>
      <p:pic>
        <p:nvPicPr>
          <p:cNvPr id="6" name="Obrázek 5" descr="labJan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5434" y="0"/>
            <a:ext cx="4485851" cy="3364388"/>
          </a:xfrm>
          <a:prstGeom prst="rect">
            <a:avLst/>
          </a:prstGeom>
        </p:spPr>
      </p:pic>
      <p:pic>
        <p:nvPicPr>
          <p:cNvPr id="7" name="Obrázek 6" descr="lab-mik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3848" y="3364388"/>
            <a:ext cx="3456384" cy="2592288"/>
          </a:xfrm>
          <a:prstGeom prst="rect">
            <a:avLst/>
          </a:prstGeom>
        </p:spPr>
      </p:pic>
      <p:pic>
        <p:nvPicPr>
          <p:cNvPr id="8" name="Obrázek 7" descr="lab-g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93296" y="3364388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D:\Disk_E\CzechPolar-Ceske Budejovice\2013\dum Longyearbyen\exteri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3"/>
            <a:ext cx="5674493" cy="4047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411760" y="5877272"/>
            <a:ext cx="632365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Základna „</a:t>
            </a:r>
            <a:r>
              <a:rPr lang="cs-CZ" sz="2800" dirty="0" err="1" smtClean="0">
                <a:solidFill>
                  <a:schemeClr val="bg1"/>
                </a:solidFill>
              </a:rPr>
              <a:t>Payerův</a:t>
            </a:r>
            <a:r>
              <a:rPr lang="cs-CZ" sz="2800" dirty="0" smtClean="0">
                <a:solidFill>
                  <a:schemeClr val="bg1"/>
                </a:solidFill>
              </a:rPr>
              <a:t> dům“ v </a:t>
            </a:r>
            <a:r>
              <a:rPr lang="cs-CZ" sz="2800" dirty="0" err="1" smtClean="0">
                <a:solidFill>
                  <a:schemeClr val="bg1"/>
                </a:solidFill>
              </a:rPr>
              <a:t>Longyearbyenu</a:t>
            </a:r>
            <a:endParaRPr lang="cs-CZ" sz="2800" dirty="0" smtClean="0">
              <a:solidFill>
                <a:schemeClr val="bg1"/>
              </a:solidFill>
            </a:endParaRPr>
          </a:p>
          <a:p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37112"/>
            <a:ext cx="3036068" cy="1368152"/>
          </a:xfrm>
          <a:prstGeom prst="rect">
            <a:avLst/>
          </a:prstGeom>
        </p:spPr>
      </p:pic>
      <p:pic>
        <p:nvPicPr>
          <p:cNvPr id="5" name="Picture 6" descr="F:\seminar v parlamentu\Tomas Tyml\Foto barak LYR\Foto barak LYR\PB18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345" y="0"/>
            <a:ext cx="3520655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seminar v parlamentu\fotky stanicve Longyearbyen\Sommer 2012 Lyb-Farmhamna 007 - Kop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20888"/>
            <a:ext cx="3573069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60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:\seminar v parlamentu\fotky archeva\_AJS3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72" y="2276872"/>
            <a:ext cx="2916378" cy="19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F:\seminar v parlamentu\fotky archeva\_AJS3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397" y="0"/>
            <a:ext cx="2713603" cy="227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F:\seminar v parlamentu\fotky archeva\IMGP3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646" y="3881911"/>
            <a:ext cx="3707904" cy="245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seminar v parlamentu\fotky archeva\IMGP3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58883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475656" y="6273225"/>
            <a:ext cx="6714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Terénní kemp </a:t>
            </a:r>
            <a:r>
              <a:rPr lang="cs-CZ" sz="3200" dirty="0" err="1" smtClean="0">
                <a:solidFill>
                  <a:schemeClr val="bg1"/>
                </a:solidFill>
              </a:rPr>
              <a:t>Nostoc</a:t>
            </a:r>
            <a:r>
              <a:rPr lang="cs-CZ" sz="3200" dirty="0" smtClean="0">
                <a:solidFill>
                  <a:schemeClr val="bg1"/>
                </a:solidFill>
              </a:rPr>
              <a:t> v zátoce </a:t>
            </a:r>
            <a:r>
              <a:rPr lang="cs-CZ" sz="3200" dirty="0" err="1" smtClean="0">
                <a:solidFill>
                  <a:schemeClr val="bg1"/>
                </a:solidFill>
              </a:rPr>
              <a:t>Petunia</a:t>
            </a:r>
            <a:endParaRPr lang="cs-CZ" sz="3200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4653136"/>
            <a:ext cx="4564194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seminar v parlamentu\M. Jahoda foto\IMG_01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5544616" cy="3696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G:\konference Polaci Longyearbyen\ambasada v Oslu\interier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82144"/>
            <a:ext cx="5544616" cy="31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5638234"/>
            <a:ext cx="3121482" cy="10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6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:\seminar v parlamentu\Tomas Tyml\Foto cluny\Foto cluny\P71400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012" y="3857412"/>
            <a:ext cx="4038988" cy="2568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F:\seminar v parlamentu\M. Jahoda foto\DSCF0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4384"/>
            <a:ext cx="5105011" cy="287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" descr="F:\seminar v parlamentu\Tomas Tyml\fotky\zodiac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827584" y="6334780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Logistika: transport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1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4176464" cy="1143000"/>
          </a:xfrm>
        </p:spPr>
        <p:txBody>
          <a:bodyPr>
            <a:normAutofit fontScale="90000"/>
          </a:bodyPr>
          <a:lstStyle/>
          <a:p>
            <a:pPr algn="l">
              <a:spcBef>
                <a:spcPct val="50000"/>
              </a:spcBef>
            </a:pPr>
            <a:r>
              <a:rPr lang="cs-CZ" altLang="cs-CZ" dirty="0" smtClean="0">
                <a:solidFill>
                  <a:schemeClr val="bg1"/>
                </a:solidFill>
              </a:rPr>
              <a:t/>
            </a:r>
            <a:br>
              <a:rPr lang="cs-CZ" altLang="cs-CZ" dirty="0" smtClean="0">
                <a:solidFill>
                  <a:schemeClr val="bg1"/>
                </a:solidFill>
              </a:rPr>
            </a:br>
            <a:r>
              <a:rPr lang="en-US" altLang="cs-CZ" dirty="0" smtClean="0">
                <a:solidFill>
                  <a:schemeClr val="bg1"/>
                </a:solidFill>
              </a:rPr>
              <a:t>	   </a:t>
            </a:r>
            <a:r>
              <a:rPr lang="cs-CZ" altLang="cs-CZ" sz="3600" dirty="0" smtClean="0">
                <a:solidFill>
                  <a:schemeClr val="bg1"/>
                </a:solidFill>
              </a:rPr>
              <a:t>Arktida</a:t>
            </a:r>
            <a:r>
              <a:rPr lang="cs-CZ" altLang="cs-CZ" dirty="0">
                <a:solidFill>
                  <a:schemeClr val="bg1"/>
                </a:solidFill>
              </a:rPr>
              <a:t/>
            </a:r>
            <a:br>
              <a:rPr lang="cs-CZ" altLang="cs-CZ" dirty="0">
                <a:solidFill>
                  <a:schemeClr val="bg1"/>
                </a:solidFill>
              </a:rPr>
            </a:br>
            <a:r>
              <a:rPr lang="cs-CZ" altLang="cs-CZ" sz="2200" dirty="0" smtClean="0">
                <a:solidFill>
                  <a:schemeClr val="bg1"/>
                </a:solidFill>
              </a:rPr>
              <a:t>severopolární oblast - izoterma 10°C   Severní ledový oceán a část severního pobřeží Evropy, Asie a Severní Ameriky </a:t>
            </a:r>
            <a:br>
              <a:rPr lang="cs-CZ" altLang="cs-CZ" sz="2200" dirty="0" smtClean="0">
                <a:solidFill>
                  <a:schemeClr val="bg1"/>
                </a:solidFill>
              </a:rPr>
            </a:br>
            <a:r>
              <a:rPr lang="cs-CZ" altLang="cs-CZ" sz="2200" dirty="0" smtClean="0">
                <a:solidFill>
                  <a:schemeClr val="bg1"/>
                </a:solidFill>
              </a:rPr>
              <a:t>celková rozloha 26,5 milionů km</a:t>
            </a:r>
            <a:r>
              <a:rPr lang="cs-CZ" altLang="cs-CZ" sz="2200" baseline="30000" dirty="0" smtClean="0">
                <a:solidFill>
                  <a:schemeClr val="bg1"/>
                </a:solidFill>
              </a:rPr>
              <a:t>2</a:t>
            </a:r>
            <a:r>
              <a:rPr lang="cs-CZ" altLang="cs-CZ" sz="2200" dirty="0" smtClean="0"/>
              <a:t> </a:t>
            </a:r>
            <a:br>
              <a:rPr lang="cs-CZ" altLang="cs-CZ" sz="2200" dirty="0" smtClean="0"/>
            </a:br>
            <a:endParaRPr lang="cs-CZ" sz="2200" dirty="0"/>
          </a:p>
        </p:txBody>
      </p:sp>
      <p:pic>
        <p:nvPicPr>
          <p:cNvPr id="4" name="Picture 3" descr="sejmout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lum bright="-1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" r="5055"/>
          <a:stretch>
            <a:fillRect/>
          </a:stretch>
        </p:blipFill>
        <p:spPr bwMode="auto">
          <a:xfrm>
            <a:off x="827584" y="1873699"/>
            <a:ext cx="2808312" cy="344593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sejmout0002"/>
          <p:cNvPicPr>
            <a:picLocks noChangeAspect="1" noChangeArrowheads="1"/>
          </p:cNvPicPr>
          <p:nvPr/>
        </p:nvPicPr>
        <p:blipFill>
          <a:blip r:embed="rId4" cstate="print">
            <a:lum bright="4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7" b="1695"/>
          <a:stretch>
            <a:fillRect/>
          </a:stretch>
        </p:blipFill>
        <p:spPr bwMode="auto">
          <a:xfrm>
            <a:off x="4860032" y="1863162"/>
            <a:ext cx="3460000" cy="34380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427984" y="-99392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	</a:t>
            </a:r>
            <a:r>
              <a:rPr lang="cs-CZ" sz="3200" dirty="0" smtClean="0">
                <a:solidFill>
                  <a:schemeClr val="bg1"/>
                </a:solidFill>
              </a:rPr>
              <a:t>Antarktida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427984" y="476672"/>
            <a:ext cx="47160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jihopolární oblast - antarktická konvergence</a:t>
            </a:r>
          </a:p>
          <a:p>
            <a:r>
              <a:rPr lang="cs-CZ" sz="2000" dirty="0">
                <a:solidFill>
                  <a:schemeClr val="bg1"/>
                </a:solidFill>
              </a:rPr>
              <a:t>k</a:t>
            </a:r>
            <a:r>
              <a:rPr lang="cs-CZ" sz="2000" dirty="0" smtClean="0">
                <a:solidFill>
                  <a:schemeClr val="bg1"/>
                </a:solidFill>
              </a:rPr>
              <a:t>ontinent Antarktidy a Jižní polární oceán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celková rozloha 45,8 </a:t>
            </a:r>
            <a:r>
              <a:rPr lang="cs-CZ" altLang="cs-CZ" sz="2000" dirty="0" smtClean="0">
                <a:solidFill>
                  <a:schemeClr val="bg1"/>
                </a:solidFill>
              </a:rPr>
              <a:t>milionů km</a:t>
            </a:r>
            <a:r>
              <a:rPr lang="cs-CZ" altLang="cs-CZ" sz="2000" baseline="30000" dirty="0" smtClean="0">
                <a:solidFill>
                  <a:schemeClr val="bg1"/>
                </a:solidFill>
              </a:rPr>
              <a:t>2</a:t>
            </a:r>
            <a:r>
              <a:rPr lang="cs-CZ" altLang="cs-CZ" sz="2000" dirty="0" smtClean="0"/>
              <a:t> 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251520" y="5589240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Polární oblasti  zabírají značnou část naší planety, z hlediska rozlohy a rozsahu </a:t>
            </a:r>
            <a:r>
              <a:rPr lang="en-US" sz="2000" dirty="0" smtClean="0">
                <a:solidFill>
                  <a:schemeClr val="bg1"/>
                </a:solidFill>
              </a:rPr>
              <a:t>to </a:t>
            </a:r>
            <a:r>
              <a:rPr lang="cs-CZ" sz="2000" dirty="0" smtClean="0">
                <a:solidFill>
                  <a:schemeClr val="bg1"/>
                </a:solidFill>
              </a:rPr>
              <a:t>jsou největší území s extrémním prostředím.</a:t>
            </a:r>
            <a:br>
              <a:rPr lang="cs-CZ" sz="2000" dirty="0" smtClean="0">
                <a:solidFill>
                  <a:schemeClr val="bg1"/>
                </a:solidFill>
              </a:rPr>
            </a:b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02533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907704" y="1268760"/>
            <a:ext cx="5184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539552" y="551723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683568" y="404664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39552" y="260648"/>
            <a:ext cx="8136904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chemeClr val="bg1"/>
                </a:solidFill>
              </a:rPr>
              <a:t>Česko-norský </a:t>
            </a:r>
            <a:r>
              <a:rPr lang="cs-CZ" sz="3200" dirty="0">
                <a:solidFill>
                  <a:schemeClr val="bg1"/>
                </a:solidFill>
              </a:rPr>
              <a:t>interdisciplinární výzkum zahrnuje studium environmentálních procesů a jejich dynamiky, které </a:t>
            </a:r>
            <a:r>
              <a:rPr lang="cs-CZ" sz="3200" dirty="0" smtClean="0">
                <a:solidFill>
                  <a:schemeClr val="bg1"/>
                </a:solidFill>
              </a:rPr>
              <a:t>souvisejí s </a:t>
            </a:r>
            <a:r>
              <a:rPr lang="cs-CZ" sz="3200" dirty="0">
                <a:solidFill>
                  <a:schemeClr val="bg1"/>
                </a:solidFill>
              </a:rPr>
              <a:t>probíhajícími klimatickými změnami  a antropogenním ovlivněním arktických ekosystémů. </a:t>
            </a:r>
            <a:endParaRPr lang="cs-CZ" sz="3200" dirty="0" smtClean="0">
              <a:solidFill>
                <a:schemeClr val="bg1"/>
              </a:solidFill>
            </a:endParaRPr>
          </a:p>
          <a:p>
            <a:endParaRPr lang="cs-CZ" sz="3200" dirty="0" smtClean="0">
              <a:solidFill>
                <a:schemeClr val="bg1"/>
              </a:solidFill>
            </a:endParaRPr>
          </a:p>
          <a:p>
            <a:r>
              <a:rPr lang="cs-CZ" sz="3200" dirty="0" smtClean="0">
                <a:solidFill>
                  <a:schemeClr val="bg1"/>
                </a:solidFill>
              </a:rPr>
              <a:t>Výzkum </a:t>
            </a:r>
            <a:r>
              <a:rPr lang="cs-CZ" sz="3200" dirty="0">
                <a:solidFill>
                  <a:schemeClr val="bg1"/>
                </a:solidFill>
              </a:rPr>
              <a:t>zahrnuje </a:t>
            </a:r>
            <a:r>
              <a:rPr lang="cs-CZ" sz="3200" dirty="0" smtClean="0">
                <a:solidFill>
                  <a:schemeClr val="bg1"/>
                </a:solidFill>
              </a:rPr>
              <a:t>klimatologii – glaciologii, geologii – geomorfologii, hydrologii – limnologii, mikrobiologii – algologii, botaniku – rostlinnou fyziologii, zoologii –parazitologii, které </a:t>
            </a:r>
            <a:r>
              <a:rPr lang="cs-CZ" sz="3200" dirty="0">
                <a:solidFill>
                  <a:schemeClr val="bg1"/>
                </a:solidFill>
              </a:rPr>
              <a:t>jsou navzájem propojeny a doplňují </a:t>
            </a:r>
            <a:r>
              <a:rPr lang="cs-CZ" sz="3200" dirty="0" smtClean="0">
                <a:solidFill>
                  <a:schemeClr val="bg1"/>
                </a:solidFill>
              </a:rPr>
              <a:t>se.</a:t>
            </a:r>
            <a:endParaRPr lang="cs-CZ" sz="32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1113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395536" y="332656"/>
            <a:ext cx="8172161" cy="6102682"/>
            <a:chOff x="395536" y="332656"/>
            <a:chExt cx="8172161" cy="6102682"/>
          </a:xfrm>
        </p:grpSpPr>
        <p:sp>
          <p:nvSpPr>
            <p:cNvPr id="3" name="TextovéPole 2"/>
            <p:cNvSpPr txBox="1"/>
            <p:nvPr/>
          </p:nvSpPr>
          <p:spPr>
            <a:xfrm>
              <a:off x="395536" y="332656"/>
              <a:ext cx="79928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dirty="0" smtClean="0">
                  <a:solidFill>
                    <a:schemeClr val="bg1"/>
                  </a:solidFill>
                </a:rPr>
                <a:t>Terénních vědeckých prací se každoročně účastní </a:t>
              </a:r>
              <a:r>
                <a:rPr lang="cs-CZ" b="1" dirty="0" smtClean="0">
                  <a:solidFill>
                    <a:srgbClr val="FFFF00"/>
                  </a:solidFill>
                </a:rPr>
                <a:t>50 až </a:t>
              </a:r>
              <a:r>
                <a:rPr lang="en-US" b="1" dirty="0" smtClean="0">
                  <a:solidFill>
                    <a:srgbClr val="FFFF00"/>
                  </a:solidFill>
                </a:rPr>
                <a:t>7</a:t>
              </a:r>
              <a:r>
                <a:rPr lang="cs-CZ" b="1" dirty="0" smtClean="0">
                  <a:solidFill>
                    <a:srgbClr val="FFFF00"/>
                  </a:solidFill>
                </a:rPr>
                <a:t>0 vědců a studentů </a:t>
              </a:r>
              <a:r>
                <a:rPr lang="cs-CZ" dirty="0" smtClean="0">
                  <a:solidFill>
                    <a:schemeClr val="bg1"/>
                  </a:solidFill>
                </a:rPr>
                <a:t>z českých i zahraničních institucí (příklad roku 2012: JU-23, MU-10, UK-10, AV-8, UP-4, zahraniční-3)</a:t>
              </a:r>
              <a:r>
                <a:rPr lang="en-US" dirty="0" smtClean="0">
                  <a:solidFill>
                    <a:schemeClr val="bg1"/>
                  </a:solidFill>
                </a:rPr>
                <a:t>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/>
            </a:p>
          </p:txBody>
        </p:sp>
        <p:grpSp>
          <p:nvGrpSpPr>
            <p:cNvPr id="4" name="Skupina 3"/>
            <p:cNvGrpSpPr/>
            <p:nvPr/>
          </p:nvGrpSpPr>
          <p:grpSpPr>
            <a:xfrm>
              <a:off x="827584" y="1268760"/>
              <a:ext cx="7344815" cy="2304256"/>
              <a:chOff x="791580" y="1412775"/>
              <a:chExt cx="7550852" cy="2644452"/>
            </a:xfrm>
          </p:grpSpPr>
          <p:grpSp>
            <p:nvGrpSpPr>
              <p:cNvPr id="6" name="Skupina 5"/>
              <p:cNvGrpSpPr/>
              <p:nvPr/>
            </p:nvGrpSpPr>
            <p:grpSpPr>
              <a:xfrm>
                <a:off x="791580" y="1412776"/>
                <a:ext cx="5833878" cy="2644451"/>
                <a:chOff x="791580" y="1412776"/>
                <a:chExt cx="5833878" cy="2644451"/>
              </a:xfrm>
            </p:grpSpPr>
            <p:pic>
              <p:nvPicPr>
                <p:cNvPr id="8" name="Picture 2" descr="D:\Disk_E\Svalbard\11Svalbard\Svalbard 2011 flesh\Kamil\DSC_2503.JP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1580" y="1412776"/>
                  <a:ext cx="4070910" cy="264445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9" name="Picture 4" descr="D:\Disk_E\Svalbard\12Svalbard\foto Jan Kavan\limnology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62490" y="1412776"/>
                  <a:ext cx="1762968" cy="264445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pic>
            <p:nvPicPr>
              <p:cNvPr id="7" name="Picture 5" descr="D:\Disk_E\Svalbard\12Svalbard\foto Jan Kavan\hydrology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5458" y="1412775"/>
                <a:ext cx="1716974" cy="264445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TextovéPole 4"/>
            <p:cNvSpPr txBox="1"/>
            <p:nvPr/>
          </p:nvSpPr>
          <p:spPr>
            <a:xfrm>
              <a:off x="430793" y="3573016"/>
              <a:ext cx="813690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dirty="0" smtClean="0">
                  <a:solidFill>
                    <a:schemeClr val="bg1"/>
                  </a:solidFill>
                </a:rPr>
                <a:t>Publikační aktivita (IF články): od r. 1992 </a:t>
              </a:r>
              <a:r>
                <a:rPr lang="cs-CZ" b="1" dirty="0" smtClean="0">
                  <a:solidFill>
                    <a:srgbClr val="FFFF00"/>
                  </a:solidFill>
                </a:rPr>
                <a:t>celkem 157</a:t>
              </a:r>
            </a:p>
            <a:p>
              <a:endParaRPr lang="cs-CZ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dirty="0" smtClean="0">
                  <a:solidFill>
                    <a:schemeClr val="bg1"/>
                  </a:solidFill>
                </a:rPr>
                <a:t>Prezentace na </a:t>
              </a:r>
              <a:r>
                <a:rPr lang="cs-CZ" dirty="0">
                  <a:solidFill>
                    <a:schemeClr val="bg1"/>
                  </a:solidFill>
                </a:rPr>
                <a:t>z</a:t>
              </a:r>
              <a:r>
                <a:rPr lang="cs-CZ" dirty="0" smtClean="0">
                  <a:solidFill>
                    <a:schemeClr val="bg1"/>
                  </a:solidFill>
                </a:rPr>
                <a:t>ahraničních konferencích: od r. 1992 </a:t>
              </a:r>
              <a:r>
                <a:rPr lang="cs-CZ" b="1" dirty="0" smtClean="0">
                  <a:solidFill>
                    <a:srgbClr val="FFFF00"/>
                  </a:solidFill>
                </a:rPr>
                <a:t>celkem 210</a:t>
              </a:r>
              <a:endParaRPr lang="cs-CZ" dirty="0" smtClean="0">
                <a:solidFill>
                  <a:schemeClr val="bg1"/>
                </a:solidFill>
              </a:endParaRPr>
            </a:p>
            <a:p>
              <a:endParaRPr lang="cs-CZ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 err="1" smtClean="0">
                  <a:solidFill>
                    <a:schemeClr val="bg1"/>
                  </a:solidFill>
                </a:rPr>
                <a:t>Kurz</a:t>
              </a:r>
              <a:r>
                <a:rPr lang="cs-CZ" dirty="0" smtClean="0">
                  <a:solidFill>
                    <a:schemeClr val="bg1"/>
                  </a:solidFill>
                </a:rPr>
                <a:t>ů</a:t>
              </a:r>
              <a:r>
                <a:rPr lang="en-US" dirty="0" smtClean="0">
                  <a:solidFill>
                    <a:schemeClr val="bg1"/>
                  </a:solidFill>
                </a:rPr>
                <a:t> </a:t>
              </a:r>
              <a:r>
                <a:rPr lang="en-US" dirty="0">
                  <a:solidFill>
                    <a:schemeClr val="bg1"/>
                  </a:solidFill>
                </a:rPr>
                <a:t>pol</a:t>
              </a:r>
              <a:r>
                <a:rPr lang="cs-CZ" dirty="0">
                  <a:solidFill>
                    <a:schemeClr val="bg1"/>
                  </a:solidFill>
                </a:rPr>
                <a:t>á</a:t>
              </a:r>
              <a:r>
                <a:rPr lang="en-US" dirty="0" err="1">
                  <a:solidFill>
                    <a:schemeClr val="bg1"/>
                  </a:solidFill>
                </a:rPr>
                <a:t>rn</a:t>
              </a:r>
              <a:r>
                <a:rPr lang="cs-CZ" dirty="0">
                  <a:solidFill>
                    <a:schemeClr val="bg1"/>
                  </a:solidFill>
                </a:rPr>
                <a:t>í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ekologie</a:t>
              </a:r>
              <a:r>
                <a:rPr lang="cs-CZ" dirty="0">
                  <a:solidFill>
                    <a:schemeClr val="bg1"/>
                  </a:solidFill>
                </a:rPr>
                <a:t> </a:t>
              </a:r>
              <a:r>
                <a:rPr lang="cs-CZ" dirty="0" smtClean="0">
                  <a:solidFill>
                    <a:schemeClr val="bg1"/>
                  </a:solidFill>
                </a:rPr>
                <a:t>(klimatologie-glaciologie, geologie-geomorfologie, hydrologie-limnologie, mikrobiologie-algologie, botanika-fyziologie, zoologie-parazitologie) se pravidelně účastní </a:t>
              </a:r>
              <a:r>
                <a:rPr lang="cs-CZ" b="1" dirty="0">
                  <a:solidFill>
                    <a:srgbClr val="FFFF00"/>
                  </a:solidFill>
                </a:rPr>
                <a:t>26 studentů </a:t>
              </a:r>
              <a:r>
                <a:rPr lang="cs-CZ" dirty="0">
                  <a:solidFill>
                    <a:schemeClr val="bg1"/>
                  </a:solidFill>
                </a:rPr>
                <a:t>českých vysokých škol.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endParaRPr lang="cs-CZ" dirty="0" smtClean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cs-CZ" dirty="0">
                <a:solidFill>
                  <a:schemeClr val="bg1"/>
                </a:solidFill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cs-CZ" b="1" dirty="0" smtClean="0">
                  <a:solidFill>
                    <a:srgbClr val="FFFF00"/>
                  </a:solidFill>
                </a:rPr>
                <a:t>8 – 12 studentů </a:t>
              </a:r>
              <a:r>
                <a:rPr lang="cs-CZ" dirty="0" smtClean="0">
                  <a:solidFill>
                    <a:schemeClr val="bg1"/>
                  </a:solidFill>
                </a:rPr>
                <a:t>každoročně končí svoje bakalářské, magisterské nebo doktorské práce, které vznikaly za přispění infrastruktury.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632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8" y="2211537"/>
            <a:ext cx="2533080" cy="380975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99592" y="260648"/>
            <a:ext cx="69127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</a:rPr>
              <a:t>Mgr. Martina Pichrtová, Ph.D.,</a:t>
            </a:r>
            <a:r>
              <a:rPr lang="cs-CZ" sz="2000" b="1" dirty="0" smtClean="0">
                <a:solidFill>
                  <a:srgbClr val="FFFF00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dostane za svoji disertační práci vypracovanou ve spolupráci Karlovy a Jihočeské univerzity </a:t>
            </a:r>
            <a:br>
              <a:rPr lang="cs-CZ" sz="2000" b="1" dirty="0" smtClean="0">
                <a:solidFill>
                  <a:schemeClr val="bg1"/>
                </a:solidFill>
              </a:rPr>
            </a:br>
            <a:r>
              <a:rPr lang="cs-CZ" sz="2000" b="1" dirty="0" smtClean="0">
                <a:solidFill>
                  <a:srgbClr val="FFFF00"/>
                </a:solidFill>
              </a:rPr>
              <a:t>(v rámci České vědecké arktické infrastruktury) </a:t>
            </a:r>
            <a:br>
              <a:rPr lang="cs-CZ" sz="2000" b="1" dirty="0" smtClean="0">
                <a:solidFill>
                  <a:srgbClr val="FFFF00"/>
                </a:solidFill>
              </a:rPr>
            </a:br>
            <a:r>
              <a:rPr lang="cs-CZ" sz="2000" b="1" dirty="0" smtClean="0">
                <a:solidFill>
                  <a:schemeClr val="bg1"/>
                </a:solidFill>
              </a:rPr>
              <a:t>„</a:t>
            </a:r>
            <a:r>
              <a:rPr lang="en-GB" sz="2000" b="1" dirty="0" err="1">
                <a:solidFill>
                  <a:schemeClr val="bg1"/>
                </a:solidFill>
              </a:rPr>
              <a:t>Stresová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odolnost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polárních</a:t>
            </a:r>
            <a:r>
              <a:rPr lang="en-GB" sz="2000" b="1" dirty="0">
                <a:solidFill>
                  <a:schemeClr val="bg1"/>
                </a:solidFill>
              </a:rPr>
              <a:t> hydro-</a:t>
            </a:r>
            <a:r>
              <a:rPr lang="en-GB" sz="2000" b="1" dirty="0" err="1">
                <a:solidFill>
                  <a:schemeClr val="bg1"/>
                </a:solidFill>
              </a:rPr>
              <a:t>terestrických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en-GB" sz="2000" b="1" dirty="0" err="1">
                <a:solidFill>
                  <a:schemeClr val="bg1"/>
                </a:solidFill>
              </a:rPr>
              <a:t>řas</a:t>
            </a:r>
            <a:r>
              <a:rPr lang="en-GB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/>
            </a:r>
            <a:br>
              <a:rPr lang="cs-CZ" sz="2000" b="1" dirty="0" smtClean="0">
                <a:solidFill>
                  <a:schemeClr val="bg1"/>
                </a:solidFill>
              </a:rPr>
            </a:br>
            <a:r>
              <a:rPr lang="en-GB" sz="2000" b="1" dirty="0" err="1" smtClean="0">
                <a:solidFill>
                  <a:schemeClr val="bg1"/>
                </a:solidFill>
              </a:rPr>
              <a:t>Zygnema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spp.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en-GB" sz="2000" b="1" dirty="0">
                <a:solidFill>
                  <a:schemeClr val="bg1"/>
                </a:solidFill>
              </a:rPr>
              <a:t>(</a:t>
            </a:r>
            <a:r>
              <a:rPr lang="en-GB" sz="2000" b="1" dirty="0" err="1">
                <a:solidFill>
                  <a:schemeClr val="bg1"/>
                </a:solidFill>
              </a:rPr>
              <a:t>Zygnematophyceae</a:t>
            </a:r>
            <a:r>
              <a:rPr lang="en-GB" sz="2000" b="1" dirty="0">
                <a:solidFill>
                  <a:schemeClr val="bg1"/>
                </a:solidFill>
              </a:rPr>
              <a:t>, </a:t>
            </a:r>
            <a:r>
              <a:rPr lang="en-GB" sz="2000" b="1" dirty="0" err="1">
                <a:solidFill>
                  <a:schemeClr val="bg1"/>
                </a:solidFill>
              </a:rPr>
              <a:t>Streptophyta</a:t>
            </a:r>
            <a:r>
              <a:rPr lang="en-GB" sz="2000" b="1" dirty="0" smtClean="0">
                <a:solidFill>
                  <a:schemeClr val="bg1"/>
                </a:solidFill>
              </a:rPr>
              <a:t>)</a:t>
            </a:r>
            <a:r>
              <a:rPr lang="cs-CZ" sz="2000" b="1" dirty="0" smtClean="0">
                <a:solidFill>
                  <a:schemeClr val="bg1"/>
                </a:solidFill>
              </a:rPr>
              <a:t>“ </a:t>
            </a:r>
            <a:r>
              <a:rPr lang="cs-CZ" sz="2000" b="1" dirty="0" smtClean="0">
                <a:solidFill>
                  <a:srgbClr val="FFFF00"/>
                </a:solidFill>
              </a:rPr>
              <a:t/>
            </a:r>
            <a:br>
              <a:rPr lang="cs-CZ" sz="2000" b="1" dirty="0" smtClean="0">
                <a:solidFill>
                  <a:srgbClr val="FFFF00"/>
                </a:solidFill>
              </a:rPr>
            </a:br>
            <a:r>
              <a:rPr lang="cs-CZ" sz="2000" b="1" dirty="0" smtClean="0">
                <a:solidFill>
                  <a:srgbClr val="FFFF00"/>
                </a:solidFill>
              </a:rPr>
              <a:t>cenu Česká hlava za rok 2015</a:t>
            </a:r>
            <a:r>
              <a:rPr lang="en-GB" sz="2000" b="1" dirty="0" smtClean="0">
                <a:solidFill>
                  <a:srgbClr val="FFFF00"/>
                </a:solidFill>
              </a:rPr>
              <a:t> </a:t>
            </a:r>
            <a:endParaRPr lang="en-GB" sz="2000" b="1" dirty="0">
              <a:solidFill>
                <a:srgbClr val="FFFF00"/>
              </a:solidFill>
            </a:endParaRPr>
          </a:p>
        </p:txBody>
      </p:sp>
      <p:pic>
        <p:nvPicPr>
          <p:cNvPr id="5" name="Picture 6" descr="F:\Svalbard\12Svalbard\Svalbard 2012\NyÁlesund 2012\Trond\P41114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29" y="2231500"/>
            <a:ext cx="2658125" cy="194473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2854" y="2227560"/>
            <a:ext cx="2596825" cy="192958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29" y="4176232"/>
            <a:ext cx="5254950" cy="184505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32000" y="6192000"/>
            <a:ext cx="85676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600" dirty="0">
                <a:solidFill>
                  <a:schemeClr val="bg1"/>
                </a:solidFill>
              </a:rPr>
              <a:t>Pichrtová, </a:t>
            </a:r>
            <a:r>
              <a:rPr lang="cs-CZ" altLang="cs-CZ" sz="1600" dirty="0" err="1">
                <a:solidFill>
                  <a:schemeClr val="bg1"/>
                </a:solidFill>
              </a:rPr>
              <a:t>Elster</a:t>
            </a:r>
            <a:r>
              <a:rPr lang="cs-CZ" altLang="cs-CZ" sz="1600" dirty="0">
                <a:solidFill>
                  <a:schemeClr val="bg1"/>
                </a:solidFill>
              </a:rPr>
              <a:t>, Hájek, </a:t>
            </a:r>
            <a:r>
              <a:rPr lang="cs-CZ" altLang="cs-CZ" sz="1600" dirty="0" smtClean="0">
                <a:solidFill>
                  <a:schemeClr val="bg1"/>
                </a:solidFill>
              </a:rPr>
              <a:t>2015:  </a:t>
            </a:r>
            <a:r>
              <a:rPr lang="en-US" sz="1600" dirty="0" smtClean="0">
                <a:solidFill>
                  <a:schemeClr val="bg1"/>
                </a:solidFill>
              </a:rPr>
              <a:t>Annual </a:t>
            </a:r>
            <a:r>
              <a:rPr lang="cs-CZ" sz="1600" dirty="0">
                <a:solidFill>
                  <a:schemeClr val="bg1"/>
                </a:solidFill>
              </a:rPr>
              <a:t>d</a:t>
            </a:r>
            <a:r>
              <a:rPr lang="en-US" sz="1600" dirty="0" err="1">
                <a:solidFill>
                  <a:schemeClr val="bg1"/>
                </a:solidFill>
              </a:rPr>
              <a:t>evelopment</a:t>
            </a:r>
            <a:r>
              <a:rPr lang="en-US" sz="1600" dirty="0">
                <a:solidFill>
                  <a:schemeClr val="bg1"/>
                </a:solidFill>
              </a:rPr>
              <a:t> of conjugating green algae </a:t>
            </a:r>
            <a:r>
              <a:rPr lang="en-US" sz="1600" i="1" dirty="0" err="1">
                <a:solidFill>
                  <a:schemeClr val="bg1"/>
                </a:solidFill>
              </a:rPr>
              <a:t>Zygnema</a:t>
            </a:r>
            <a:r>
              <a:rPr lang="en-US" sz="1600" dirty="0">
                <a:solidFill>
                  <a:schemeClr val="bg1"/>
                </a:solidFill>
              </a:rPr>
              <a:t> spp. in Arctic hydro-terrestrial environment, Central </a:t>
            </a:r>
            <a:r>
              <a:rPr lang="en-US" sz="1600" dirty="0" smtClean="0">
                <a:solidFill>
                  <a:schemeClr val="bg1"/>
                </a:solidFill>
              </a:rPr>
              <a:t>Svalbard</a:t>
            </a:r>
            <a:r>
              <a:rPr lang="cs-CZ" sz="1600" dirty="0" smtClean="0">
                <a:solidFill>
                  <a:schemeClr val="bg1"/>
                </a:solidFill>
              </a:rPr>
              <a:t>. FEMS </a:t>
            </a:r>
            <a:r>
              <a:rPr lang="cs-CZ" sz="1600" dirty="0" err="1" smtClean="0">
                <a:solidFill>
                  <a:schemeClr val="bg1"/>
                </a:solidFill>
              </a:rPr>
              <a:t>Microbiology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Ecology</a:t>
            </a:r>
            <a:r>
              <a:rPr lang="cs-CZ" sz="1400" dirty="0" smtClean="0">
                <a:solidFill>
                  <a:schemeClr val="bg1"/>
                </a:solidFill>
              </a:rPr>
              <a:t>.</a:t>
            </a:r>
            <a:endParaRPr lang="en-GB" altLang="cs-CZ" sz="1400" b="1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387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4017313"/>
              </p:ext>
            </p:extLst>
          </p:nvPr>
        </p:nvGraphicFramePr>
        <p:xfrm>
          <a:off x="539552" y="1226214"/>
          <a:ext cx="2831133" cy="3725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Acrobat Document" r:id="rId3" imgW="5711760" imgH="8083080" progId="AcroExch.Document.DC">
                  <p:embed/>
                </p:oleObj>
              </mc:Choice>
              <mc:Fallback>
                <p:oleObj name="Acrobat Document" r:id="rId3" imgW="5711760" imgH="8083080" progId="AcroExch.Document.DC">
                  <p:embed/>
                  <p:pic>
                    <p:nvPicPr>
                      <p:cNvPr id="0" name="Objek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1226214"/>
                        <a:ext cx="2831133" cy="3725647"/>
                      </a:xfrm>
                      <a:prstGeom prst="rect">
                        <a:avLst/>
                      </a:prstGeom>
                      <a:noFill/>
                      <a:ln w="28575">
                        <a:noFill/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95536" y="498195"/>
            <a:ext cx="8748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>
                <a:solidFill>
                  <a:schemeClr val="bg1"/>
                </a:solidFill>
              </a:rPr>
              <a:t>Mgr. Daria </a:t>
            </a:r>
            <a:r>
              <a:rPr lang="cs-CZ" sz="2000" b="1" dirty="0" err="1" smtClean="0">
                <a:solidFill>
                  <a:schemeClr val="bg1"/>
                </a:solidFill>
              </a:rPr>
              <a:t>Tashyreva</a:t>
            </a:r>
            <a:r>
              <a:rPr lang="cs-CZ" sz="2000" b="1" dirty="0" smtClean="0">
                <a:solidFill>
                  <a:schemeClr val="bg1"/>
                </a:solidFill>
              </a:rPr>
              <a:t> - disertační práce „Tvorba </a:t>
            </a:r>
            <a:r>
              <a:rPr lang="cs-CZ" sz="2000" b="1" dirty="0" err="1">
                <a:solidFill>
                  <a:schemeClr val="bg1"/>
                </a:solidFill>
              </a:rPr>
              <a:t>dormantních</a:t>
            </a:r>
            <a:r>
              <a:rPr lang="cs-CZ" sz="2000" b="1" dirty="0">
                <a:solidFill>
                  <a:schemeClr val="bg1"/>
                </a:solidFill>
              </a:rPr>
              <a:t> stádií a </a:t>
            </a:r>
            <a:r>
              <a:rPr lang="cs-CZ" sz="2000" b="1" dirty="0" smtClean="0">
                <a:solidFill>
                  <a:schemeClr val="bg1"/>
                </a:solidFill>
              </a:rPr>
              <a:t>stresová </a:t>
            </a:r>
            <a:r>
              <a:rPr lang="cs-CZ" sz="2000" b="1" dirty="0">
                <a:solidFill>
                  <a:schemeClr val="bg1"/>
                </a:solidFill>
              </a:rPr>
              <a:t>tolerance polárních </a:t>
            </a:r>
            <a:r>
              <a:rPr lang="cs-CZ" sz="2000" b="1" dirty="0" smtClean="0">
                <a:solidFill>
                  <a:schemeClr val="bg1"/>
                </a:solidFill>
              </a:rPr>
              <a:t>cyanobakterií“</a:t>
            </a:r>
            <a:endParaRPr lang="en-GB" sz="2000" b="1" dirty="0">
              <a:solidFill>
                <a:schemeClr val="bg1"/>
              </a:solidFill>
            </a:endParaRPr>
          </a:p>
        </p:txBody>
      </p:sp>
      <p:pic>
        <p:nvPicPr>
          <p:cNvPr id="6" name="Picture 5" descr="G:\konference Polaci Longyearbyen\prezentace\rocni cyklus angliocky a cesky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62" y="1214755"/>
            <a:ext cx="5184576" cy="3718886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5536" y="5157192"/>
            <a:ext cx="82852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600" dirty="0" err="1">
                <a:solidFill>
                  <a:schemeClr val="bg1"/>
                </a:solidFill>
              </a:rPr>
              <a:t>Tashyreva</a:t>
            </a:r>
            <a:r>
              <a:rPr lang="cs-CZ" altLang="cs-CZ" sz="1600" dirty="0">
                <a:solidFill>
                  <a:schemeClr val="bg1"/>
                </a:solidFill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</a:rPr>
              <a:t>Elster</a:t>
            </a:r>
            <a:r>
              <a:rPr lang="cs-CZ" altLang="cs-CZ" sz="1600" dirty="0">
                <a:solidFill>
                  <a:schemeClr val="bg1"/>
                </a:solidFill>
              </a:rPr>
              <a:t>, </a:t>
            </a:r>
            <a:r>
              <a:rPr lang="cs-CZ" altLang="cs-CZ" sz="1600" dirty="0" err="1">
                <a:solidFill>
                  <a:schemeClr val="bg1"/>
                </a:solidFill>
              </a:rPr>
              <a:t>Billi</a:t>
            </a:r>
            <a:r>
              <a:rPr lang="cs-CZ" altLang="cs-CZ" sz="1600" dirty="0">
                <a:solidFill>
                  <a:schemeClr val="bg1"/>
                </a:solidFill>
              </a:rPr>
              <a:t>, 2013: </a:t>
            </a:r>
            <a:r>
              <a:rPr lang="en-GB" sz="1600" dirty="0">
                <a:solidFill>
                  <a:schemeClr val="bg1"/>
                </a:solidFill>
              </a:rPr>
              <a:t>A novel staining protocol for </a:t>
            </a:r>
            <a:r>
              <a:rPr lang="en-GB" sz="1600" dirty="0" err="1">
                <a:solidFill>
                  <a:schemeClr val="bg1"/>
                </a:solidFill>
              </a:rPr>
              <a:t>multiparameter</a:t>
            </a:r>
            <a:r>
              <a:rPr lang="en-GB" sz="1600" dirty="0">
                <a:solidFill>
                  <a:schemeClr val="bg1"/>
                </a:solidFill>
              </a:rPr>
              <a:t> assessment of cell heterogeneity in </a:t>
            </a:r>
            <a:r>
              <a:rPr lang="en-GB" sz="1600" dirty="0" err="1">
                <a:solidFill>
                  <a:schemeClr val="bg1"/>
                </a:solidFill>
              </a:rPr>
              <a:t>Phormidium</a:t>
            </a:r>
            <a:r>
              <a:rPr lang="en-GB" sz="1600" dirty="0">
                <a:solidFill>
                  <a:schemeClr val="bg1"/>
                </a:solidFill>
              </a:rPr>
              <a:t> populations (Cyanobacteria) employing fluorescent </a:t>
            </a:r>
            <a:r>
              <a:rPr lang="en-GB" sz="1600" dirty="0" smtClean="0">
                <a:solidFill>
                  <a:schemeClr val="bg1"/>
                </a:solidFill>
              </a:rPr>
              <a:t>dyes</a:t>
            </a:r>
            <a:r>
              <a:rPr lang="cs-CZ" sz="1600" dirty="0" smtClean="0">
                <a:solidFill>
                  <a:schemeClr val="bg1"/>
                </a:solidFill>
              </a:rPr>
              <a:t>. </a:t>
            </a:r>
            <a:r>
              <a:rPr lang="cs-CZ" sz="1600" dirty="0" err="1" smtClean="0">
                <a:solidFill>
                  <a:schemeClr val="bg1"/>
                </a:solidFill>
              </a:rPr>
              <a:t>Frontiers</a:t>
            </a:r>
            <a:r>
              <a:rPr lang="cs-CZ" sz="1600" dirty="0" smtClean="0">
                <a:solidFill>
                  <a:schemeClr val="bg1"/>
                </a:solidFill>
              </a:rPr>
              <a:t> in </a:t>
            </a:r>
            <a:r>
              <a:rPr lang="cs-CZ" sz="1600" dirty="0" err="1" smtClean="0">
                <a:solidFill>
                  <a:schemeClr val="bg1"/>
                </a:solidFill>
              </a:rPr>
              <a:t>Microbiology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</a:p>
          <a:p>
            <a:endParaRPr lang="cs-CZ" altLang="cs-CZ" sz="1600" dirty="0" smtClean="0">
              <a:solidFill>
                <a:schemeClr val="bg1"/>
              </a:solidFill>
            </a:endParaRPr>
          </a:p>
          <a:p>
            <a:r>
              <a:rPr lang="cs-CZ" altLang="cs-CZ" sz="1600" dirty="0" err="1" smtClean="0">
                <a:solidFill>
                  <a:schemeClr val="bg1"/>
                </a:solidFill>
              </a:rPr>
              <a:t>Tashyreva</a:t>
            </a:r>
            <a:r>
              <a:rPr lang="cs-CZ" altLang="cs-CZ" sz="1600" dirty="0" smtClean="0">
                <a:solidFill>
                  <a:schemeClr val="bg1"/>
                </a:solidFill>
              </a:rPr>
              <a:t> </a:t>
            </a:r>
            <a:r>
              <a:rPr lang="en-US" altLang="cs-CZ" sz="1600" dirty="0">
                <a:solidFill>
                  <a:schemeClr val="bg1"/>
                </a:solidFill>
              </a:rPr>
              <a:t>&amp; </a:t>
            </a:r>
            <a:r>
              <a:rPr lang="en-US" altLang="cs-CZ" sz="1600" dirty="0" err="1">
                <a:solidFill>
                  <a:schemeClr val="bg1"/>
                </a:solidFill>
              </a:rPr>
              <a:t>Elster</a:t>
            </a:r>
            <a:r>
              <a:rPr lang="en-US" altLang="cs-CZ" sz="1600" dirty="0">
                <a:solidFill>
                  <a:schemeClr val="bg1"/>
                </a:solidFill>
              </a:rPr>
              <a:t>, 2015</a:t>
            </a:r>
            <a:r>
              <a:rPr lang="cs-CZ" altLang="cs-CZ" sz="1600" dirty="0">
                <a:solidFill>
                  <a:schemeClr val="bg1"/>
                </a:solidFill>
              </a:rPr>
              <a:t>: </a:t>
            </a:r>
            <a:r>
              <a:rPr lang="en-US" sz="1600" dirty="0">
                <a:solidFill>
                  <a:schemeClr val="bg1"/>
                </a:solidFill>
              </a:rPr>
              <a:t>Effect of nitrogen starvation on tolerance of arctic </a:t>
            </a:r>
            <a:r>
              <a:rPr lang="en-US" sz="1600" dirty="0" err="1">
                <a:solidFill>
                  <a:schemeClr val="bg1"/>
                </a:solidFill>
              </a:rPr>
              <a:t>Microcoleus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s</a:t>
            </a:r>
            <a:r>
              <a:rPr lang="en-US" sz="1600" dirty="0">
                <a:solidFill>
                  <a:schemeClr val="bg1"/>
                </a:solidFill>
              </a:rPr>
              <a:t>trains (Cyanobacteria) to </a:t>
            </a:r>
            <a:r>
              <a:rPr lang="en-US" sz="1600" dirty="0" smtClean="0">
                <a:solidFill>
                  <a:schemeClr val="bg1"/>
                </a:solidFill>
              </a:rPr>
              <a:t>desiccation</a:t>
            </a:r>
            <a:r>
              <a:rPr lang="cs-CZ" sz="1600" dirty="0" smtClean="0">
                <a:solidFill>
                  <a:schemeClr val="bg1"/>
                </a:solidFill>
              </a:rPr>
              <a:t>. FEMS </a:t>
            </a:r>
            <a:r>
              <a:rPr lang="cs-CZ" sz="1600" dirty="0" err="1" smtClean="0">
                <a:solidFill>
                  <a:schemeClr val="bg1"/>
                </a:solidFill>
              </a:rPr>
              <a:t>Microbiology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</a:rPr>
              <a:t>Ecology</a:t>
            </a:r>
            <a:r>
              <a:rPr lang="cs-CZ" sz="1400" dirty="0" smtClean="0">
                <a:solidFill>
                  <a:schemeClr val="bg1"/>
                </a:solidFill>
              </a:rPr>
              <a:t>.</a:t>
            </a:r>
            <a:r>
              <a:rPr lang="en-US" sz="1400" dirty="0" smtClean="0">
                <a:solidFill>
                  <a:schemeClr val="bg1"/>
                </a:solidFill>
              </a:rPr>
              <a:t> </a:t>
            </a:r>
            <a:endParaRPr lang="en-GB" altLang="cs-CZ" sz="1400" dirty="0">
              <a:solidFill>
                <a:schemeClr val="bg1"/>
              </a:solidFill>
            </a:endParaRPr>
          </a:p>
          <a:p>
            <a:r>
              <a:rPr lang="cs-CZ" altLang="cs-CZ" sz="1400" b="1" dirty="0" smtClean="0">
                <a:solidFill>
                  <a:schemeClr val="bg1"/>
                </a:solidFill>
              </a:rPr>
              <a:t> </a:t>
            </a:r>
            <a:endParaRPr lang="en-GB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66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95536" y="10840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Nálezy nových parazitů ryb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6" name="Picture 2" descr="An external file that holds a picture, illustration, etc.&#10;Object name is fx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556792"/>
            <a:ext cx="47625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 external file that holds a picture, illustration, etc.&#10;Object name is gr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977" y="1261356"/>
            <a:ext cx="4179023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251520" y="3860880"/>
            <a:ext cx="4415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000" dirty="0" err="1" smtClean="0">
                <a:solidFill>
                  <a:schemeClr val="bg1"/>
                </a:solidFill>
              </a:rPr>
              <a:t>Kodádková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Dyková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Tyml</a:t>
            </a:r>
            <a:r>
              <a:rPr lang="cs-CZ" sz="2000" dirty="0">
                <a:solidFill>
                  <a:schemeClr val="bg1"/>
                </a:solidFill>
              </a:rPr>
              <a:t>, Ditrich, Fiala, 2014: </a:t>
            </a:r>
            <a:r>
              <a:rPr lang="cs-CZ" sz="2000" dirty="0" err="1">
                <a:solidFill>
                  <a:schemeClr val="bg1"/>
                </a:solidFill>
              </a:rPr>
              <a:t>Myxozoa</a:t>
            </a:r>
            <a:r>
              <a:rPr lang="cs-CZ" sz="2000" dirty="0">
                <a:solidFill>
                  <a:schemeClr val="bg1"/>
                </a:solidFill>
              </a:rPr>
              <a:t> in </a:t>
            </a:r>
            <a:r>
              <a:rPr lang="cs-CZ" sz="2000" dirty="0" err="1">
                <a:solidFill>
                  <a:schemeClr val="bg1"/>
                </a:solidFill>
              </a:rPr>
              <a:t>high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Arctic</a:t>
            </a:r>
            <a:r>
              <a:rPr lang="cs-CZ" sz="2000" dirty="0">
                <a:solidFill>
                  <a:schemeClr val="bg1"/>
                </a:solidFill>
              </a:rPr>
              <a:t>: </a:t>
            </a:r>
            <a:r>
              <a:rPr lang="cs-CZ" sz="2000" dirty="0" err="1">
                <a:solidFill>
                  <a:schemeClr val="bg1"/>
                </a:solidFill>
              </a:rPr>
              <a:t>Survey</a:t>
            </a:r>
            <a:r>
              <a:rPr lang="cs-CZ" sz="2000" dirty="0">
                <a:solidFill>
                  <a:schemeClr val="bg1"/>
                </a:solidFill>
              </a:rPr>
              <a:t> on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central</a:t>
            </a:r>
            <a:r>
              <a:rPr lang="cs-CZ" sz="2000" dirty="0">
                <a:solidFill>
                  <a:schemeClr val="bg1"/>
                </a:solidFill>
              </a:rPr>
              <a:t> part </a:t>
            </a:r>
            <a:r>
              <a:rPr lang="cs-CZ" sz="2000" dirty="0" err="1">
                <a:solidFill>
                  <a:schemeClr val="bg1"/>
                </a:solidFill>
              </a:rPr>
              <a:t>of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Svalbard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archipelago</a:t>
            </a:r>
            <a:r>
              <a:rPr lang="cs-CZ" sz="2000" dirty="0" smtClean="0">
                <a:solidFill>
                  <a:schemeClr val="bg1"/>
                </a:solidFill>
              </a:rPr>
              <a:t>. </a:t>
            </a:r>
            <a:r>
              <a:rPr lang="cs-CZ" sz="2000" dirty="0" err="1" smtClean="0">
                <a:solidFill>
                  <a:schemeClr val="bg1"/>
                </a:solidFill>
              </a:rPr>
              <a:t>Int</a:t>
            </a:r>
            <a:r>
              <a:rPr lang="cs-CZ" sz="2000" dirty="0" smtClean="0">
                <a:solidFill>
                  <a:schemeClr val="bg1"/>
                </a:solidFill>
              </a:rPr>
              <a:t>. J. </a:t>
            </a:r>
            <a:r>
              <a:rPr lang="cs-CZ" sz="2000" dirty="0" err="1" smtClean="0">
                <a:solidFill>
                  <a:schemeClr val="bg1"/>
                </a:solidFill>
              </a:rPr>
              <a:t>Parasitol</a:t>
            </a:r>
            <a:r>
              <a:rPr lang="cs-CZ" sz="1600" dirty="0" smtClean="0">
                <a:solidFill>
                  <a:schemeClr val="bg1"/>
                </a:solidFill>
              </a:rPr>
              <a:t>.</a:t>
            </a:r>
            <a:endParaRPr lang="cs-C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7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5576" y="5805264"/>
            <a:ext cx="83884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Prach,  </a:t>
            </a:r>
            <a:r>
              <a:rPr lang="cs-CZ" sz="1600" dirty="0" smtClean="0">
                <a:solidFill>
                  <a:schemeClr val="bg1"/>
                </a:solidFill>
              </a:rPr>
              <a:t>Klimešová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Košnar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smtClean="0">
                <a:solidFill>
                  <a:schemeClr val="bg1"/>
                </a:solidFill>
              </a:rPr>
              <a:t>  </a:t>
            </a:r>
            <a:r>
              <a:rPr lang="cs-CZ" sz="1600" dirty="0" err="1">
                <a:solidFill>
                  <a:schemeClr val="bg1"/>
                </a:solidFill>
              </a:rPr>
              <a:t>Redčenko</a:t>
            </a:r>
            <a:r>
              <a:rPr lang="cs-CZ" sz="1600" dirty="0">
                <a:solidFill>
                  <a:schemeClr val="bg1"/>
                </a:solidFill>
              </a:rPr>
              <a:t>, </a:t>
            </a:r>
            <a:r>
              <a:rPr lang="cs-CZ" sz="1600" dirty="0" smtClean="0">
                <a:solidFill>
                  <a:schemeClr val="bg1"/>
                </a:solidFill>
              </a:rPr>
              <a:t>Hais,  2012: Variability </a:t>
            </a:r>
            <a:r>
              <a:rPr lang="cs-CZ" sz="1600" dirty="0" err="1">
                <a:solidFill>
                  <a:schemeClr val="bg1"/>
                </a:solidFill>
              </a:rPr>
              <a:t>of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contemporary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vegetation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around</a:t>
            </a:r>
            <a:r>
              <a:rPr lang="cs-CZ" sz="1600" dirty="0">
                <a:solidFill>
                  <a:schemeClr val="bg1"/>
                </a:solidFill>
              </a:rPr>
              <a:t> Petuniabukta, </a:t>
            </a:r>
            <a:r>
              <a:rPr lang="cs-CZ" sz="1600" dirty="0" err="1">
                <a:solidFill>
                  <a:schemeClr val="bg1"/>
                </a:solidFill>
              </a:rPr>
              <a:t>central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Spitsbergen</a:t>
            </a:r>
            <a:r>
              <a:rPr lang="cs-CZ" sz="1600" dirty="0">
                <a:solidFill>
                  <a:schemeClr val="bg1"/>
                </a:solidFill>
              </a:rPr>
              <a:t>.  </a:t>
            </a:r>
            <a:r>
              <a:rPr lang="cs-CZ" sz="1600" dirty="0" err="1" smtClean="0">
                <a:solidFill>
                  <a:schemeClr val="bg1"/>
                </a:solidFill>
              </a:rPr>
              <a:t>Polish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Polar</a:t>
            </a:r>
            <a:r>
              <a:rPr lang="cs-CZ" sz="1600" dirty="0">
                <a:solidFill>
                  <a:schemeClr val="bg1"/>
                </a:solidFill>
              </a:rPr>
              <a:t> </a:t>
            </a:r>
            <a:r>
              <a:rPr lang="cs-CZ" sz="1600" dirty="0" err="1">
                <a:solidFill>
                  <a:schemeClr val="bg1"/>
                </a:solidFill>
              </a:rPr>
              <a:t>Research</a:t>
            </a:r>
            <a:r>
              <a:rPr lang="cs-CZ" sz="1600" dirty="0">
                <a:solidFill>
                  <a:schemeClr val="bg1"/>
                </a:solidFill>
              </a:rPr>
              <a:t>. 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  <a:endParaRPr lang="cs-CZ" sz="16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96752"/>
            <a:ext cx="6986796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971600" y="332656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Botanika: tvorba vegetačních map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3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68000" y="5760000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Láska, </a:t>
            </a:r>
            <a:r>
              <a:rPr lang="cs-CZ" dirty="0" err="1" smtClean="0">
                <a:solidFill>
                  <a:schemeClr val="bg1"/>
                </a:solidFill>
              </a:rPr>
              <a:t>Witoszová</a:t>
            </a:r>
            <a:r>
              <a:rPr lang="cs-CZ" dirty="0" smtClean="0">
                <a:solidFill>
                  <a:schemeClr val="bg1"/>
                </a:solidFill>
              </a:rPr>
              <a:t> , Prošek, 2012: </a:t>
            </a:r>
            <a:r>
              <a:rPr lang="cs-CZ" dirty="0" err="1" smtClean="0">
                <a:solidFill>
                  <a:schemeClr val="bg1"/>
                </a:solidFill>
              </a:rPr>
              <a:t>Weather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patterns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coastal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zone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Petuniabukta (</a:t>
            </a:r>
            <a:r>
              <a:rPr lang="cs-CZ" dirty="0" err="1">
                <a:solidFill>
                  <a:schemeClr val="bg1"/>
                </a:solidFill>
              </a:rPr>
              <a:t>Central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Spitsbergen</a:t>
            </a:r>
            <a:r>
              <a:rPr lang="cs-CZ" dirty="0">
                <a:solidFill>
                  <a:schemeClr val="bg1"/>
                </a:solidFill>
              </a:rPr>
              <a:t>) 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period 2008–2010. </a:t>
            </a:r>
            <a:r>
              <a:rPr lang="cs-CZ" dirty="0" err="1">
                <a:solidFill>
                  <a:schemeClr val="bg1"/>
                </a:solidFill>
              </a:rPr>
              <a:t>Polish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Polar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Research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sval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5318"/>
            <a:ext cx="4584884" cy="54006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580112" y="548680"/>
            <a:ext cx="27363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chemeClr val="bg1"/>
                </a:solidFill>
              </a:rPr>
              <a:t>Dlouhodobý</a:t>
            </a:r>
          </a:p>
          <a:p>
            <a:r>
              <a:rPr lang="cs-CZ" sz="4000" dirty="0">
                <a:solidFill>
                  <a:schemeClr val="bg1"/>
                </a:solidFill>
              </a:rPr>
              <a:t>m</a:t>
            </a:r>
            <a:r>
              <a:rPr lang="cs-CZ" sz="4000" dirty="0" smtClean="0">
                <a:solidFill>
                  <a:schemeClr val="bg1"/>
                </a:solidFill>
              </a:rPr>
              <a:t>onitoring</a:t>
            </a:r>
          </a:p>
          <a:p>
            <a:r>
              <a:rPr lang="cs-CZ" sz="4000" dirty="0" smtClean="0">
                <a:solidFill>
                  <a:schemeClr val="bg1"/>
                </a:solidFill>
              </a:rPr>
              <a:t>klimatu</a:t>
            </a:r>
            <a:endParaRPr lang="cs-CZ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74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260648"/>
            <a:ext cx="9036496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Od roku 2012 </a:t>
            </a:r>
            <a:r>
              <a:rPr lang="cs-CZ" sz="2400" dirty="0" smtClean="0">
                <a:solidFill>
                  <a:schemeClr val="bg1"/>
                </a:solidFill>
              </a:rPr>
              <a:t>je ČR členem </a:t>
            </a:r>
            <a:r>
              <a:rPr lang="cs-CZ" sz="2400" b="1" i="1" dirty="0">
                <a:solidFill>
                  <a:srgbClr val="FFFF00"/>
                </a:solidFill>
              </a:rPr>
              <a:t>International </a:t>
            </a:r>
            <a:r>
              <a:rPr lang="cs-CZ" sz="2400" b="1" i="1" dirty="0" err="1">
                <a:solidFill>
                  <a:srgbClr val="FFFF00"/>
                </a:solidFill>
              </a:rPr>
              <a:t>Arctic</a:t>
            </a:r>
            <a:r>
              <a:rPr lang="cs-CZ" sz="2400" b="1" i="1" dirty="0">
                <a:solidFill>
                  <a:srgbClr val="FFFF00"/>
                </a:solidFill>
              </a:rPr>
              <a:t> Science </a:t>
            </a:r>
            <a:r>
              <a:rPr lang="en-GB" sz="2400" b="1" i="1" dirty="0">
                <a:solidFill>
                  <a:srgbClr val="FFFF00"/>
                </a:solidFill>
              </a:rPr>
              <a:t>Committee</a:t>
            </a:r>
            <a:r>
              <a:rPr lang="cs-CZ" sz="2400" b="1" i="1" dirty="0">
                <a:solidFill>
                  <a:srgbClr val="FFFF00"/>
                </a:solidFill>
              </a:rPr>
              <a:t> (IASC)</a:t>
            </a:r>
            <a:r>
              <a:rPr lang="cs-CZ" sz="2400" dirty="0">
                <a:solidFill>
                  <a:schemeClr val="bg1"/>
                </a:solidFill>
              </a:rPr>
              <a:t>, </a:t>
            </a:r>
            <a:r>
              <a:rPr lang="cs-CZ" sz="2400" dirty="0" smtClean="0">
                <a:solidFill>
                  <a:schemeClr val="bg1"/>
                </a:solidFill>
              </a:rPr>
              <a:t>zasedá v </a:t>
            </a:r>
            <a:r>
              <a:rPr lang="cs-CZ" sz="2400" dirty="0">
                <a:solidFill>
                  <a:schemeClr val="bg1"/>
                </a:solidFill>
              </a:rPr>
              <a:t>jednotlivých dílčích odborných </a:t>
            </a:r>
            <a:r>
              <a:rPr lang="cs-CZ" sz="2400" dirty="0" smtClean="0">
                <a:solidFill>
                  <a:schemeClr val="bg1"/>
                </a:solidFill>
              </a:rPr>
              <a:t>komisích.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/>
                </a:solidFill>
              </a:rPr>
              <a:t>Jsme přidruženým členem </a:t>
            </a:r>
            <a:r>
              <a:rPr lang="cs-CZ" sz="2400" dirty="0">
                <a:solidFill>
                  <a:schemeClr val="bg1"/>
                </a:solidFill>
              </a:rPr>
              <a:t>EU projektu </a:t>
            </a:r>
            <a:r>
              <a:rPr lang="cs-CZ" sz="2400" b="1" i="1" dirty="0">
                <a:solidFill>
                  <a:srgbClr val="FFFF00"/>
                </a:solidFill>
              </a:rPr>
              <a:t>International Network </a:t>
            </a:r>
            <a:r>
              <a:rPr lang="cs-CZ" sz="2400" b="1" i="1" dirty="0" err="1">
                <a:solidFill>
                  <a:srgbClr val="FFFF00"/>
                </a:solidFill>
              </a:rPr>
              <a:t>for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Terrestrial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Research</a:t>
            </a:r>
            <a:r>
              <a:rPr lang="cs-CZ" sz="2400" b="1" i="1" dirty="0">
                <a:solidFill>
                  <a:srgbClr val="FFFF00"/>
                </a:solidFill>
              </a:rPr>
              <a:t> and Monitoring in </a:t>
            </a:r>
            <a:r>
              <a:rPr lang="cs-CZ" sz="2400" b="1" i="1" dirty="0" err="1">
                <a:solidFill>
                  <a:srgbClr val="FFFF00"/>
                </a:solidFill>
              </a:rPr>
              <a:t>the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Arctic</a:t>
            </a:r>
            <a:r>
              <a:rPr lang="cs-CZ" sz="2400" b="1" i="1" dirty="0">
                <a:solidFill>
                  <a:srgbClr val="FFFF00"/>
                </a:solidFill>
              </a:rPr>
              <a:t> (INTERACT)</a:t>
            </a:r>
            <a:r>
              <a:rPr lang="cs-CZ" sz="2400" b="1" i="1" dirty="0">
                <a:solidFill>
                  <a:schemeClr val="bg1"/>
                </a:solidFill>
              </a:rPr>
              <a:t>.</a:t>
            </a:r>
          </a:p>
          <a:p>
            <a:endParaRPr lang="cs-CZ" sz="24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Jsme </a:t>
            </a:r>
            <a:r>
              <a:rPr lang="cs-CZ" sz="2400" dirty="0" smtClean="0">
                <a:solidFill>
                  <a:schemeClr val="bg1"/>
                </a:solidFill>
              </a:rPr>
              <a:t>přidruženým členem </a:t>
            </a:r>
            <a:r>
              <a:rPr lang="cs-CZ" sz="2400" b="1" i="1" dirty="0" err="1">
                <a:solidFill>
                  <a:srgbClr val="FFFF00"/>
                </a:solidFill>
              </a:rPr>
              <a:t>Svalbard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Integrated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Arctic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Earth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>
                <a:solidFill>
                  <a:srgbClr val="FFFF00"/>
                </a:solidFill>
              </a:rPr>
              <a:t>Observing</a:t>
            </a:r>
            <a:r>
              <a:rPr lang="cs-CZ" sz="2400" b="1" i="1" dirty="0">
                <a:solidFill>
                  <a:srgbClr val="FFFF00"/>
                </a:solidFill>
              </a:rPr>
              <a:t> </a:t>
            </a:r>
            <a:r>
              <a:rPr lang="cs-CZ" sz="2400" b="1" i="1" dirty="0" err="1" smtClean="0">
                <a:solidFill>
                  <a:srgbClr val="FFFF00"/>
                </a:solidFill>
              </a:rPr>
              <a:t>System</a:t>
            </a:r>
            <a:r>
              <a:rPr lang="cs-CZ" sz="2400" b="1" i="1" dirty="0" smtClean="0">
                <a:solidFill>
                  <a:srgbClr val="FFFF00"/>
                </a:solidFill>
              </a:rPr>
              <a:t> </a:t>
            </a:r>
            <a:r>
              <a:rPr lang="cs-CZ" sz="2400" b="1" i="1" dirty="0">
                <a:solidFill>
                  <a:srgbClr val="FFFF00"/>
                </a:solidFill>
              </a:rPr>
              <a:t>(SIOS)</a:t>
            </a:r>
            <a:r>
              <a:rPr lang="cs-CZ" sz="2400" b="1" i="1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b="1" i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bg1"/>
                </a:solidFill>
              </a:rPr>
              <a:t>JU má dvoustrannou smlouvu o spolupráci s </a:t>
            </a:r>
            <a:r>
              <a:rPr lang="cs-CZ" sz="2400" b="1" i="1" dirty="0">
                <a:solidFill>
                  <a:srgbClr val="FFFF00"/>
                </a:solidFill>
              </a:rPr>
              <a:t>Univerzitním </a:t>
            </a:r>
            <a:r>
              <a:rPr lang="cs-CZ" sz="2400" b="1" i="1" dirty="0" smtClean="0">
                <a:solidFill>
                  <a:srgbClr val="FFFF00"/>
                </a:solidFill>
              </a:rPr>
              <a:t>centrem </a:t>
            </a:r>
            <a:r>
              <a:rPr lang="cs-CZ" sz="2400" b="1" i="1" dirty="0" err="1">
                <a:solidFill>
                  <a:srgbClr val="FFFF00"/>
                </a:solidFill>
              </a:rPr>
              <a:t>Svalbard</a:t>
            </a:r>
            <a:r>
              <a:rPr lang="cs-CZ" sz="2400" b="1" i="1" dirty="0">
                <a:solidFill>
                  <a:srgbClr val="FFFF00"/>
                </a:solidFill>
              </a:rPr>
              <a:t> (UNIS)</a:t>
            </a:r>
            <a:r>
              <a:rPr lang="cs-CZ" sz="2400" dirty="0">
                <a:solidFill>
                  <a:schemeClr val="bg1"/>
                </a:solidFill>
              </a:rPr>
              <a:t>, s </a:t>
            </a:r>
            <a:r>
              <a:rPr lang="cs-CZ" sz="2400" b="1" i="1" dirty="0">
                <a:solidFill>
                  <a:srgbClr val="FFFF00"/>
                </a:solidFill>
              </a:rPr>
              <a:t>Norským polárním institutem (NPI)</a:t>
            </a:r>
            <a:r>
              <a:rPr lang="cs-CZ" sz="2400" dirty="0">
                <a:solidFill>
                  <a:srgbClr val="FFFF00"/>
                </a:solidFill>
              </a:rPr>
              <a:t> </a:t>
            </a:r>
            <a:r>
              <a:rPr lang="cs-CZ" sz="2400" dirty="0">
                <a:solidFill>
                  <a:schemeClr val="bg1"/>
                </a:solidFill>
              </a:rPr>
              <a:t>a s </a:t>
            </a:r>
            <a:r>
              <a:rPr lang="cs-CZ" sz="2400" i="1" dirty="0">
                <a:solidFill>
                  <a:schemeClr val="bg1"/>
                </a:solidFill>
              </a:rPr>
              <a:t>ruskou těžební společností </a:t>
            </a:r>
            <a:r>
              <a:rPr lang="cs-CZ" sz="2400" b="1" i="1" dirty="0">
                <a:solidFill>
                  <a:srgbClr val="FFFF00"/>
                </a:solidFill>
              </a:rPr>
              <a:t>ARKTIKUGOL</a:t>
            </a:r>
            <a:r>
              <a:rPr lang="cs-CZ" sz="2400" dirty="0">
                <a:solidFill>
                  <a:schemeClr val="bg1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dirty="0" smtClean="0">
                <a:solidFill>
                  <a:schemeClr val="bg1"/>
                </a:solidFill>
              </a:rPr>
              <a:t>Spolupráce s Masarykovou univerzitou v Brně, Karlovou univerzitou v Praze, </a:t>
            </a:r>
            <a:r>
              <a:rPr lang="cs-CZ" sz="2400" dirty="0">
                <a:solidFill>
                  <a:schemeClr val="bg1"/>
                </a:solidFill>
              </a:rPr>
              <a:t>Palackého </a:t>
            </a:r>
            <a:r>
              <a:rPr lang="cs-CZ" sz="2400" dirty="0" smtClean="0">
                <a:solidFill>
                  <a:schemeClr val="bg1"/>
                </a:solidFill>
              </a:rPr>
              <a:t>univerzitou </a:t>
            </a:r>
            <a:r>
              <a:rPr lang="cs-CZ" sz="2400" dirty="0">
                <a:solidFill>
                  <a:schemeClr val="bg1"/>
                </a:solidFill>
              </a:rPr>
              <a:t>v </a:t>
            </a:r>
            <a:r>
              <a:rPr lang="cs-CZ" sz="2400" dirty="0" smtClean="0">
                <a:solidFill>
                  <a:schemeClr val="bg1"/>
                </a:solidFill>
              </a:rPr>
              <a:t>Olomouci a </a:t>
            </a:r>
            <a:r>
              <a:rPr lang="cs-CZ" sz="2400" dirty="0">
                <a:solidFill>
                  <a:schemeClr val="bg1"/>
                </a:solidFill>
              </a:rPr>
              <a:t>ústavy AV ČR </a:t>
            </a:r>
            <a:r>
              <a:rPr lang="cs-CZ" sz="2400" dirty="0" smtClean="0">
                <a:solidFill>
                  <a:schemeClr val="bg1"/>
                </a:solidFill>
              </a:rPr>
              <a:t>- Biologické </a:t>
            </a:r>
            <a:r>
              <a:rPr lang="cs-CZ" sz="2400" dirty="0">
                <a:solidFill>
                  <a:schemeClr val="bg1"/>
                </a:solidFill>
              </a:rPr>
              <a:t>centrum AV ČR, Botanický ústav AV ČR, Ústav struktury a mechaniky hornin AV ČR, Ústav živočišné fyziologie a genetiky AV </a:t>
            </a:r>
            <a:r>
              <a:rPr lang="cs-CZ" sz="2400" dirty="0" smtClean="0">
                <a:solidFill>
                  <a:schemeClr val="bg1"/>
                </a:solidFill>
              </a:rPr>
              <a:t>ČR.</a:t>
            </a:r>
            <a:endParaRPr lang="cs-CZ" sz="24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657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ovéPole 7"/>
          <p:cNvSpPr txBox="1"/>
          <p:nvPr/>
        </p:nvSpPr>
        <p:spPr>
          <a:xfrm>
            <a:off x="186267" y="112506"/>
            <a:ext cx="86698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algn="ctr">
              <a:spcAft>
                <a:spcPts val="600"/>
              </a:spcAft>
              <a:tabLst>
                <a:tab pos="441325" algn="l"/>
              </a:tabLst>
              <a:defRPr/>
            </a:pPr>
            <a:r>
              <a:rPr lang="en-GB" sz="3600" dirty="0">
                <a:solidFill>
                  <a:schemeClr val="bg1"/>
                </a:solidFill>
              </a:rPr>
              <a:t>Prague </a:t>
            </a:r>
            <a:r>
              <a:rPr lang="en-GB" sz="3600" dirty="0" smtClean="0">
                <a:solidFill>
                  <a:schemeClr val="bg1"/>
                </a:solidFill>
              </a:rPr>
              <a:t>will host </a:t>
            </a:r>
            <a:r>
              <a:rPr lang="en-GB" sz="3600" dirty="0">
                <a:solidFill>
                  <a:schemeClr val="bg1"/>
                </a:solidFill>
              </a:rPr>
              <a:t>the </a:t>
            </a:r>
          </a:p>
          <a:p>
            <a:pPr marL="176213" algn="ctr">
              <a:spcAft>
                <a:spcPts val="600"/>
              </a:spcAft>
              <a:tabLst>
                <a:tab pos="441325" algn="l"/>
              </a:tabLst>
              <a:defRPr/>
            </a:pPr>
            <a:r>
              <a:rPr lang="cs-CZ" sz="4400" b="1" dirty="0">
                <a:solidFill>
                  <a:schemeClr val="bg1"/>
                </a:solidFill>
                <a:cs typeface="Arial" panose="020B0604020202020204" pitchFamily="34" charset="0"/>
              </a:rPr>
              <a:t>A</a:t>
            </a:r>
            <a:r>
              <a:rPr lang="en-GB" sz="4400" b="1" dirty="0">
                <a:solidFill>
                  <a:schemeClr val="bg1"/>
                </a:solidFill>
                <a:cs typeface="Arial" panose="020B0604020202020204" pitchFamily="34" charset="0"/>
              </a:rPr>
              <a:t>r</a:t>
            </a:r>
            <a:r>
              <a:rPr lang="cs-CZ" sz="4400" b="1" dirty="0" err="1">
                <a:solidFill>
                  <a:schemeClr val="bg1"/>
                </a:solidFill>
                <a:cs typeface="Arial" panose="020B0604020202020204" pitchFamily="34" charset="0"/>
              </a:rPr>
              <a:t>ctic</a:t>
            </a:r>
            <a:r>
              <a:rPr lang="cs-CZ" sz="4400" b="1" dirty="0">
                <a:solidFill>
                  <a:schemeClr val="bg1"/>
                </a:solidFill>
                <a:cs typeface="Arial" panose="020B0604020202020204" pitchFamily="34" charset="0"/>
              </a:rPr>
              <a:t> Science Summit </a:t>
            </a:r>
            <a:r>
              <a:rPr lang="cs-CZ" sz="4400" b="1" dirty="0" err="1" smtClean="0">
                <a:solidFill>
                  <a:schemeClr val="bg1"/>
                </a:solidFill>
                <a:cs typeface="Arial" panose="020B0604020202020204" pitchFamily="34" charset="0"/>
              </a:rPr>
              <a:t>Week</a:t>
            </a:r>
            <a:endParaRPr lang="en-GB" sz="4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US" sz="36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67545" y="2628000"/>
            <a:ext cx="838858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Motto: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“</a:t>
            </a:r>
            <a:r>
              <a:rPr lang="cs-CZ" sz="2800" b="1" dirty="0" smtClean="0">
                <a:solidFill>
                  <a:schemeClr val="bg1"/>
                </a:solidFill>
              </a:rPr>
              <a:t>A DYNAMIC ARCTIC </a:t>
            </a:r>
            <a:r>
              <a:rPr lang="en-US" sz="2800" b="1" dirty="0" smtClean="0">
                <a:solidFill>
                  <a:schemeClr val="bg1"/>
                </a:solidFill>
              </a:rPr>
              <a:t>IN</a:t>
            </a:r>
            <a:r>
              <a:rPr lang="cs-CZ" sz="2800" b="1" dirty="0" smtClean="0">
                <a:solidFill>
                  <a:schemeClr val="bg1"/>
                </a:solidFill>
              </a:rPr>
              <a:t> GLOBAL CHANGE</a:t>
            </a:r>
            <a:r>
              <a:rPr lang="en-CA" sz="2800" b="1" dirty="0" smtClean="0">
                <a:solidFill>
                  <a:schemeClr val="bg1"/>
                </a:solidFill>
              </a:rPr>
              <a:t>”</a:t>
            </a:r>
            <a:endParaRPr lang="cs-CZ" sz="2800" b="1" dirty="0" smtClean="0">
              <a:solidFill>
                <a:schemeClr val="bg1"/>
              </a:solidFill>
            </a:endParaRPr>
          </a:p>
          <a:p>
            <a:pPr algn="ctr"/>
            <a:endParaRPr lang="cs-CZ" sz="2400" b="1" dirty="0" smtClean="0">
              <a:solidFill>
                <a:schemeClr val="bg1"/>
              </a:solidFill>
            </a:endParaRPr>
          </a:p>
          <a:p>
            <a:pPr algn="ctr"/>
            <a:r>
              <a:rPr lang="en-GB" sz="2400" b="1" dirty="0" smtClean="0">
                <a:solidFill>
                  <a:schemeClr val="bg1"/>
                </a:solidFill>
              </a:rPr>
              <a:t>Three conference themes:</a:t>
            </a:r>
          </a:p>
          <a:p>
            <a:pPr algn="ctr"/>
            <a:endParaRPr lang="en-GB" sz="2000" b="1" dirty="0" smtClean="0">
              <a:solidFill>
                <a:schemeClr val="bg1"/>
              </a:solidFill>
            </a:endParaRPr>
          </a:p>
          <a:p>
            <a:pPr marL="457200" indent="-457200" algn="ctr">
              <a:buAutoNum type="arabicPeriod"/>
            </a:pPr>
            <a:r>
              <a:rPr lang="en-GB" sz="2000" b="1" dirty="0" smtClean="0">
                <a:solidFill>
                  <a:schemeClr val="bg1"/>
                </a:solidFill>
              </a:rPr>
              <a:t>Changes in the Arctic</a:t>
            </a:r>
          </a:p>
          <a:p>
            <a:pPr marL="457200" indent="-457200" algn="ctr">
              <a:buAutoNum type="arabicPeriod"/>
            </a:pPr>
            <a:r>
              <a:rPr lang="en-GB" sz="2000" b="1" dirty="0" smtClean="0">
                <a:solidFill>
                  <a:schemeClr val="bg1"/>
                </a:solidFill>
              </a:rPr>
              <a:t>Global Implication of Arctic Changes</a:t>
            </a:r>
          </a:p>
          <a:p>
            <a:pPr marL="457200" indent="-457200" algn="ctr">
              <a:buAutoNum type="arabicPeriod"/>
            </a:pPr>
            <a:r>
              <a:rPr lang="en-GB" sz="2000" b="1" dirty="0" smtClean="0">
                <a:solidFill>
                  <a:schemeClr val="bg1"/>
                </a:solidFill>
              </a:rPr>
              <a:t>Impact of </a:t>
            </a:r>
            <a:r>
              <a:rPr lang="cs-CZ" sz="2000" b="1" dirty="0" smtClean="0">
                <a:solidFill>
                  <a:schemeClr val="bg1"/>
                </a:solidFill>
              </a:rPr>
              <a:t>G</a:t>
            </a:r>
            <a:r>
              <a:rPr lang="en-GB" sz="2000" b="1" dirty="0" err="1" smtClean="0">
                <a:solidFill>
                  <a:schemeClr val="bg1"/>
                </a:solidFill>
              </a:rPr>
              <a:t>lobal</a:t>
            </a:r>
            <a:r>
              <a:rPr lang="en-GB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C</a:t>
            </a:r>
            <a:r>
              <a:rPr lang="en-GB" sz="2000" b="1" dirty="0" err="1" smtClean="0">
                <a:solidFill>
                  <a:schemeClr val="bg1"/>
                </a:solidFill>
              </a:rPr>
              <a:t>hanges</a:t>
            </a:r>
            <a:r>
              <a:rPr lang="en-GB" sz="2000" b="1" dirty="0" smtClean="0">
                <a:solidFill>
                  <a:schemeClr val="bg1"/>
                </a:solidFill>
              </a:rPr>
              <a:t> on the Arctic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440000" y="1512000"/>
            <a:ext cx="5695406" cy="1128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April 1 to 7, 2017</a:t>
            </a:r>
          </a:p>
          <a:p>
            <a:pPr algn="ctr"/>
            <a:r>
              <a:rPr lang="cs-CZ" sz="2400" u="sng" dirty="0" smtClean="0">
                <a:hlinkClick r:id="rId3" action="ppaction://hlinkfile"/>
              </a:rPr>
              <a:t>www.assw2017.eu</a:t>
            </a:r>
            <a:r>
              <a:rPr lang="cs-CZ" sz="4800" dirty="0" smtClean="0"/>
              <a:t> 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6577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323528" y="216000"/>
            <a:ext cx="828092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solidFill>
                  <a:schemeClr val="bg1"/>
                </a:solidFill>
              </a:rPr>
              <a:t>Studium </a:t>
            </a:r>
            <a:r>
              <a:rPr lang="cs-CZ" altLang="cs-CZ" sz="2800" dirty="0" smtClean="0">
                <a:solidFill>
                  <a:schemeClr val="bg1"/>
                </a:solidFill>
              </a:rPr>
              <a:t>arktických ekosystémů </a:t>
            </a:r>
            <a:r>
              <a:rPr lang="cs-CZ" altLang="cs-CZ" sz="2800" dirty="0">
                <a:solidFill>
                  <a:schemeClr val="bg1"/>
                </a:solidFill>
              </a:rPr>
              <a:t>přináší tyto zkušenosti </a:t>
            </a:r>
            <a:r>
              <a:rPr lang="cs-CZ" altLang="cs-CZ" sz="2800" dirty="0" smtClean="0">
                <a:solidFill>
                  <a:schemeClr val="bg1"/>
                </a:solidFill>
              </a:rPr>
              <a:t/>
            </a:r>
            <a:br>
              <a:rPr lang="cs-CZ" altLang="cs-CZ" sz="2800" dirty="0" smtClean="0">
                <a:solidFill>
                  <a:schemeClr val="bg1"/>
                </a:solidFill>
              </a:rPr>
            </a:br>
            <a:r>
              <a:rPr lang="cs-CZ" altLang="cs-CZ" sz="2800" dirty="0" smtClean="0">
                <a:solidFill>
                  <a:schemeClr val="bg1"/>
                </a:solidFill>
              </a:rPr>
              <a:t>a </a:t>
            </a:r>
            <a:r>
              <a:rPr lang="cs-CZ" altLang="cs-CZ" sz="2800" dirty="0">
                <a:solidFill>
                  <a:schemeClr val="bg1"/>
                </a:solidFill>
              </a:rPr>
              <a:t>poznatky:</a:t>
            </a:r>
          </a:p>
          <a:p>
            <a:endParaRPr lang="cs-CZ" altLang="cs-CZ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bg1"/>
                </a:solidFill>
              </a:rPr>
              <a:t>Výzkum Arktidy je jednou z vědeckých priorit EU. Zapojení ČR do výzkumu a využívání Arktidy je důležitým prvkem zahraniční politiky.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bg1"/>
                </a:solidFill>
              </a:rPr>
              <a:t>Arktické ekosystémy jsou ideálním modelem pro studium vzniku </a:t>
            </a:r>
            <a:r>
              <a:rPr lang="cs-CZ" altLang="cs-CZ" sz="2800" dirty="0">
                <a:solidFill>
                  <a:schemeClr val="bg1"/>
                </a:solidFill>
              </a:rPr>
              <a:t>a </a:t>
            </a:r>
            <a:r>
              <a:rPr lang="cs-CZ" altLang="cs-CZ" sz="2800" dirty="0" smtClean="0">
                <a:solidFill>
                  <a:schemeClr val="bg1"/>
                </a:solidFill>
              </a:rPr>
              <a:t>vývoje </a:t>
            </a:r>
            <a:r>
              <a:rPr lang="cs-CZ" altLang="cs-CZ" sz="2800" dirty="0" err="1">
                <a:solidFill>
                  <a:schemeClr val="bg1"/>
                </a:solidFill>
              </a:rPr>
              <a:t>periglaciálních</a:t>
            </a:r>
            <a:r>
              <a:rPr lang="cs-CZ" altLang="cs-CZ" sz="2800" dirty="0">
                <a:solidFill>
                  <a:schemeClr val="bg1"/>
                </a:solidFill>
              </a:rPr>
              <a:t> systémů severní a střední </a:t>
            </a:r>
            <a:r>
              <a:rPr lang="cs-CZ" altLang="cs-CZ" sz="2800" dirty="0" smtClean="0">
                <a:solidFill>
                  <a:schemeClr val="bg1"/>
                </a:solidFill>
              </a:rPr>
              <a:t>Evropy, </a:t>
            </a:r>
            <a:r>
              <a:rPr lang="cs-CZ" altLang="cs-CZ" sz="2800" dirty="0">
                <a:solidFill>
                  <a:schemeClr val="bg1"/>
                </a:solidFill>
              </a:rPr>
              <a:t>včetně některých částí naší republiky.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bg1"/>
                </a:solidFill>
              </a:rPr>
              <a:t>Je </a:t>
            </a:r>
            <a:r>
              <a:rPr lang="cs-CZ" altLang="cs-CZ" sz="2800" dirty="0">
                <a:solidFill>
                  <a:schemeClr val="bg1"/>
                </a:solidFill>
              </a:rPr>
              <a:t>to ideální prostředí pro výchovu mladých </a:t>
            </a:r>
            <a:r>
              <a:rPr lang="cs-CZ" altLang="cs-CZ" sz="2800" dirty="0" smtClean="0">
                <a:solidFill>
                  <a:schemeClr val="bg1"/>
                </a:solidFill>
              </a:rPr>
              <a:t>ekologů </a:t>
            </a:r>
            <a:br>
              <a:rPr lang="cs-CZ" altLang="cs-CZ" sz="2800" dirty="0" smtClean="0">
                <a:solidFill>
                  <a:schemeClr val="bg1"/>
                </a:solidFill>
              </a:rPr>
            </a:br>
            <a:r>
              <a:rPr lang="cs-CZ" altLang="cs-CZ" sz="2800" dirty="0" smtClean="0">
                <a:solidFill>
                  <a:schemeClr val="bg1"/>
                </a:solidFill>
              </a:rPr>
              <a:t>a pro jejich uplatnění v rámci domácích i zahraničních akademických pracovišť včetně státní správy. </a:t>
            </a:r>
            <a:endParaRPr lang="cs-CZ" altLang="cs-CZ" sz="2800" dirty="0">
              <a:solidFill>
                <a:schemeClr val="bg1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71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véPole 11"/>
          <p:cNvSpPr txBox="1"/>
          <p:nvPr/>
        </p:nvSpPr>
        <p:spPr>
          <a:xfrm>
            <a:off x="251520" y="946004"/>
            <a:ext cx="3600401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solidFill>
                  <a:schemeClr val="bg1"/>
                </a:solidFill>
              </a:rPr>
              <a:t>V období posledních 100 milionů let - rozpad </a:t>
            </a:r>
            <a:r>
              <a:rPr lang="cs-CZ" dirty="0" err="1" smtClean="0">
                <a:solidFill>
                  <a:schemeClr val="bg1"/>
                </a:solidFill>
              </a:rPr>
              <a:t>Gondwany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a posun </a:t>
            </a:r>
            <a:r>
              <a:rPr lang="cs-CZ" dirty="0" smtClean="0">
                <a:solidFill>
                  <a:schemeClr val="bg1"/>
                </a:solidFill>
              </a:rPr>
              <a:t>kontinentů</a:t>
            </a:r>
          </a:p>
          <a:p>
            <a:pPr marL="342900" indent="-342900">
              <a:spcBef>
                <a:spcPct val="5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Vyšší </a:t>
            </a:r>
            <a:r>
              <a:rPr lang="cs-CZ" dirty="0">
                <a:solidFill>
                  <a:schemeClr val="bg1"/>
                </a:solidFill>
              </a:rPr>
              <a:t>teplota Arktidy → vliv mořských proudů z mírného a tropického pásma</a:t>
            </a:r>
          </a:p>
          <a:p>
            <a:pPr>
              <a:defRPr/>
            </a:pPr>
            <a:endParaRPr lang="cs-CZ" sz="2400" dirty="0"/>
          </a:p>
        </p:txBody>
      </p:sp>
      <p:pic>
        <p:nvPicPr>
          <p:cNvPr id="6147" name="Picture 4" descr="Scan0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00" y="2892116"/>
            <a:ext cx="2841759" cy="38008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ovéPole 13"/>
          <p:cNvSpPr txBox="1">
            <a:spLocks noChangeArrowheads="1"/>
          </p:cNvSpPr>
          <p:nvPr/>
        </p:nvSpPr>
        <p:spPr bwMode="auto">
          <a:xfrm>
            <a:off x="864000" y="216000"/>
            <a:ext cx="792088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cs-CZ" sz="4000" dirty="0">
                <a:solidFill>
                  <a:schemeClr val="bg1"/>
                </a:solidFill>
                <a:latin typeface="+mn-lt"/>
              </a:rPr>
              <a:t>Vznik a vývoj polárních oblastí </a:t>
            </a:r>
          </a:p>
        </p:txBody>
      </p:sp>
      <p:pic>
        <p:nvPicPr>
          <p:cNvPr id="8" name="Picture 14" descr="Img08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4168" y="2492896"/>
            <a:ext cx="2144392" cy="423294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3859204" y="946004"/>
            <a:ext cx="4644928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FontTx/>
              <a:buChar char="•"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sz="1600" dirty="0">
                <a:solidFill>
                  <a:schemeClr val="bg1"/>
                </a:solidFill>
              </a:rPr>
              <a:t>Střídání teplejších a chladnějších period po celou existenci planety (</a:t>
            </a:r>
            <a:r>
              <a:rPr lang="cs-CZ" sz="1600" dirty="0" smtClean="0">
                <a:solidFill>
                  <a:schemeClr val="bg1"/>
                </a:solidFill>
              </a:rPr>
              <a:t>glaciální </a:t>
            </a:r>
            <a:r>
              <a:rPr lang="cs-CZ" sz="1600" dirty="0">
                <a:solidFill>
                  <a:schemeClr val="bg1"/>
                </a:solidFill>
              </a:rPr>
              <a:t>and </a:t>
            </a:r>
            <a:r>
              <a:rPr lang="cs-CZ" sz="1600" dirty="0" smtClean="0">
                <a:solidFill>
                  <a:schemeClr val="bg1"/>
                </a:solidFill>
              </a:rPr>
              <a:t>interglaciální </a:t>
            </a:r>
            <a:r>
              <a:rPr lang="cs-CZ" sz="1600" dirty="0">
                <a:solidFill>
                  <a:schemeClr val="bg1"/>
                </a:solidFill>
              </a:rPr>
              <a:t>periody</a:t>
            </a:r>
            <a:r>
              <a:rPr lang="cs-CZ" sz="1600" dirty="0" smtClean="0">
                <a:solidFill>
                  <a:schemeClr val="bg1"/>
                </a:solidFill>
              </a:rPr>
              <a:t>) 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>
                <a:solidFill>
                  <a:schemeClr val="bg1"/>
                </a:solidFill>
              </a:rPr>
              <a:t> 7 chladných period  -  50 </a:t>
            </a:r>
            <a:r>
              <a:rPr lang="cs-CZ" sz="1600" dirty="0" smtClean="0">
                <a:solidFill>
                  <a:schemeClr val="bg1"/>
                </a:solidFill>
              </a:rPr>
              <a:t>milionů let </a:t>
            </a:r>
            <a:endParaRPr lang="cs-CZ" sz="1600" dirty="0">
              <a:solidFill>
                <a:schemeClr val="bg1"/>
              </a:solidFill>
            </a:endParaRPr>
          </a:p>
          <a:p>
            <a:pPr>
              <a:spcBef>
                <a:spcPct val="20000"/>
              </a:spcBef>
              <a:buFontTx/>
              <a:buChar char="•"/>
            </a:pPr>
            <a:r>
              <a:rPr lang="cs-CZ" sz="1600" dirty="0" smtClean="0">
                <a:solidFill>
                  <a:schemeClr val="bg1"/>
                </a:solidFill>
              </a:rPr>
              <a:t> V</a:t>
            </a:r>
            <a:r>
              <a:rPr lang="cs-CZ" sz="1600" dirty="0">
                <a:solidFill>
                  <a:schemeClr val="bg1"/>
                </a:solidFill>
              </a:rPr>
              <a:t> některých chladných obdobích docházelo k časté teplotní fluktuaci, </a:t>
            </a:r>
            <a:r>
              <a:rPr lang="cs-CZ" sz="1600" dirty="0" smtClean="0">
                <a:solidFill>
                  <a:schemeClr val="bg1"/>
                </a:solidFill>
              </a:rPr>
              <a:t>některá období byla </a:t>
            </a:r>
            <a:r>
              <a:rPr lang="cs-CZ" sz="1600" dirty="0">
                <a:solidFill>
                  <a:schemeClr val="bg1"/>
                </a:solidFill>
              </a:rPr>
              <a:t>naopak teplotně </a:t>
            </a:r>
            <a:r>
              <a:rPr lang="cs-CZ" sz="1600" dirty="0" smtClean="0">
                <a:solidFill>
                  <a:schemeClr val="bg1"/>
                </a:solidFill>
              </a:rPr>
              <a:t>stabilnější</a:t>
            </a:r>
            <a:endParaRPr lang="cs-CZ" sz="1600" dirty="0">
              <a:solidFill>
                <a:schemeClr val="bg1"/>
              </a:solidFill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07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6138338"/>
              </p:ext>
            </p:extLst>
          </p:nvPr>
        </p:nvGraphicFramePr>
        <p:xfrm>
          <a:off x="323528" y="116632"/>
          <a:ext cx="8640960" cy="65527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4" name="Photo Editor Photo" r:id="rId3" imgW="24380952" imgH="16228571" progId="">
                  <p:embed/>
                </p:oleObj>
              </mc:Choice>
              <mc:Fallback>
                <p:oleObj name="Photo Editor Photo" r:id="rId3" imgW="24380952" imgH="16228571" progId="">
                  <p:embed/>
                  <p:pic>
                    <p:nvPicPr>
                      <p:cNvPr id="0" name="Picture 8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6000" contrast="3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16632"/>
                        <a:ext cx="8640960" cy="655272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ovéPole 3"/>
          <p:cNvSpPr txBox="1"/>
          <p:nvPr/>
        </p:nvSpPr>
        <p:spPr>
          <a:xfrm>
            <a:off x="395536" y="476672"/>
            <a:ext cx="849694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altLang="cs-CZ" sz="3200" b="1" dirty="0"/>
              <a:t>Česká a</a:t>
            </a:r>
            <a:r>
              <a:rPr lang="en-GB" altLang="cs-CZ" sz="3200" b="1" dirty="0" err="1"/>
              <a:t>rktická</a:t>
            </a:r>
            <a:r>
              <a:rPr lang="en-GB" altLang="cs-CZ" sz="3200" b="1" dirty="0"/>
              <a:t> v</a:t>
            </a:r>
            <a:r>
              <a:rPr lang="cs-CZ" altLang="cs-CZ" sz="3200" b="1" dirty="0"/>
              <a:t>ě</a:t>
            </a:r>
            <a:r>
              <a:rPr lang="en-GB" altLang="cs-CZ" sz="3200" b="1" dirty="0" err="1"/>
              <a:t>decká</a:t>
            </a:r>
            <a:r>
              <a:rPr lang="en-GB" altLang="cs-CZ" sz="3200" b="1" dirty="0"/>
              <a:t> </a:t>
            </a:r>
            <a:r>
              <a:rPr lang="cs-CZ" altLang="cs-CZ" sz="3200" b="1" dirty="0" smtClean="0"/>
              <a:t>infrastruktura</a:t>
            </a:r>
            <a:r>
              <a:rPr lang="en-US" altLang="cs-CZ" sz="3200" b="1" dirty="0" smtClean="0"/>
              <a:t> </a:t>
            </a:r>
            <a:r>
              <a:rPr lang="en-US" altLang="cs-CZ" sz="3200" b="1" dirty="0"/>
              <a:t>“</a:t>
            </a:r>
            <a:r>
              <a:rPr lang="en-US" altLang="cs-CZ" sz="3200" b="1" i="1" dirty="0" err="1"/>
              <a:t>Stanice</a:t>
            </a:r>
            <a:r>
              <a:rPr lang="en-US" altLang="cs-CZ" sz="3200" b="1" i="1" dirty="0"/>
              <a:t> Josefa </a:t>
            </a:r>
            <a:r>
              <a:rPr lang="en-US" altLang="cs-CZ" sz="3200" b="1" i="1" dirty="0" err="1"/>
              <a:t>Svobody</a:t>
            </a:r>
            <a:r>
              <a:rPr lang="en-US" altLang="cs-CZ" sz="3200" b="1" dirty="0"/>
              <a:t>” </a:t>
            </a:r>
            <a:r>
              <a:rPr lang="en-GB" altLang="cs-CZ" sz="3200" b="1" dirty="0" err="1" smtClean="0"/>
              <a:t>Jiho</a:t>
            </a:r>
            <a:r>
              <a:rPr lang="cs-CZ" altLang="cs-CZ" sz="3200" b="1" dirty="0"/>
              <a:t>č</a:t>
            </a:r>
            <a:r>
              <a:rPr lang="en-GB" altLang="cs-CZ" sz="3200" b="1" dirty="0" err="1"/>
              <a:t>eské</a:t>
            </a:r>
            <a:r>
              <a:rPr lang="en-GB" altLang="cs-CZ" sz="3200" b="1" dirty="0"/>
              <a:t> </a:t>
            </a:r>
            <a:r>
              <a:rPr lang="en-GB" altLang="cs-CZ" sz="3200" b="1" dirty="0" err="1"/>
              <a:t>univerzity</a:t>
            </a:r>
            <a:r>
              <a:rPr lang="en-GB" altLang="cs-CZ" sz="3200" b="1" dirty="0"/>
              <a:t> </a:t>
            </a:r>
            <a:r>
              <a:rPr lang="en-GB" altLang="cs-CZ" sz="3200" b="1" dirty="0" err="1"/>
              <a:t>na</a:t>
            </a:r>
            <a:r>
              <a:rPr lang="en-GB" altLang="cs-CZ" sz="3200" b="1" dirty="0"/>
              <a:t> </a:t>
            </a:r>
            <a:r>
              <a:rPr lang="en-GB" altLang="cs-CZ" sz="3200" b="1" dirty="0" err="1"/>
              <a:t>souostroví</a:t>
            </a:r>
            <a:r>
              <a:rPr lang="en-GB" altLang="cs-CZ" sz="3200" b="1" dirty="0"/>
              <a:t> </a:t>
            </a:r>
            <a:r>
              <a:rPr lang="en-GB" altLang="cs-CZ" sz="3200" b="1" dirty="0" err="1" smtClean="0"/>
              <a:t>Svalbar</a:t>
            </a:r>
            <a:r>
              <a:rPr lang="cs-CZ" altLang="cs-CZ" sz="3200" b="1" dirty="0" smtClean="0"/>
              <a:t>d </a:t>
            </a:r>
            <a:r>
              <a:rPr lang="cs-CZ" sz="3200" b="1" dirty="0"/>
              <a:t>je dobře se rozvíjející  vědecká infrastruktura, která reprezentuje českou vědu v zahraničí a napomáhá rozvoji vědeckého bádání </a:t>
            </a:r>
            <a:r>
              <a:rPr lang="cs-CZ" sz="3200" b="1"/>
              <a:t>a </a:t>
            </a:r>
            <a:r>
              <a:rPr lang="cs-CZ" sz="3200" b="1" smtClean="0"/>
              <a:t>vysokoškolského </a:t>
            </a:r>
            <a:r>
              <a:rPr lang="cs-CZ" sz="3200" b="1" dirty="0"/>
              <a:t>vzdělávání v ČR</a:t>
            </a:r>
          </a:p>
          <a:p>
            <a:pPr algn="just"/>
            <a:endParaRPr lang="cs-CZ" sz="2800" b="1" dirty="0"/>
          </a:p>
          <a:p>
            <a:pPr algn="ctr"/>
            <a:endParaRPr lang="cs-CZ" sz="2800" b="1" dirty="0"/>
          </a:p>
          <a:p>
            <a:pPr algn="ctr"/>
            <a:r>
              <a:rPr lang="cs-CZ" sz="2800" b="1" dirty="0" smtClean="0"/>
              <a:t>Josef </a:t>
            </a:r>
            <a:r>
              <a:rPr lang="cs-CZ" sz="2800" b="1" dirty="0" err="1" smtClean="0"/>
              <a:t>Elster</a:t>
            </a:r>
            <a:endParaRPr lang="cs-CZ" sz="2800" b="1" dirty="0" smtClean="0"/>
          </a:p>
          <a:p>
            <a:pPr algn="ctr"/>
            <a:r>
              <a:rPr lang="cs-CZ" sz="2800" b="1" dirty="0" smtClean="0"/>
              <a:t>http</a:t>
            </a:r>
            <a:r>
              <a:rPr lang="cs-CZ" sz="2800" b="1" dirty="0"/>
              <a:t>://polar.prf.jcu.cz</a:t>
            </a:r>
          </a:p>
          <a:p>
            <a:pPr algn="just"/>
            <a:endParaRPr lang="cs-CZ" sz="2800" b="1" dirty="0"/>
          </a:p>
          <a:p>
            <a:pPr algn="ctr"/>
            <a:r>
              <a:rPr lang="cs-CZ" sz="2800" b="1" dirty="0"/>
              <a:t>Děkuji za pozornost.</a:t>
            </a:r>
          </a:p>
          <a:p>
            <a:endParaRPr lang="cs-CZ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4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 descr="C:\Users\Martin\Documents\Paleogeografie\Global paleogeography\25 pleistocén 50 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0728"/>
            <a:ext cx="4536504" cy="226825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8" name="Text Box 5"/>
          <p:cNvSpPr txBox="1">
            <a:spLocks noChangeArrowheads="1"/>
          </p:cNvSpPr>
          <p:nvPr/>
        </p:nvSpPr>
        <p:spPr bwMode="auto">
          <a:xfrm>
            <a:off x="323528" y="188640"/>
            <a:ext cx="8568952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 sz="1500" b="1" dirty="0">
              <a:latin typeface="Arial" panose="020B0604020202020204" pitchFamily="34" charset="0"/>
            </a:endParaRPr>
          </a:p>
          <a:p>
            <a:pPr eaLnBrk="1" hangingPunct="1"/>
            <a:r>
              <a:rPr lang="cs-CZ" altLang="en-US" b="1" dirty="0" smtClean="0">
                <a:solidFill>
                  <a:schemeClr val="bg1"/>
                </a:solidFill>
                <a:latin typeface="+mj-lt"/>
              </a:rPr>
              <a:t>Poslední glaciální období (LGM</a:t>
            </a:r>
            <a:r>
              <a:rPr lang="cs-CZ" altLang="en-US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12" name="Picture 7" descr="C:\Documents and Settings\Daniel.Nyvlt\Dokumenty\Fakulta\Paleogeografie kvarteru\Podklady\Zaledneni\Euroasian_LG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6200" r="7874" b="6200"/>
          <a:stretch>
            <a:fillRect/>
          </a:stretch>
        </p:blipFill>
        <p:spPr bwMode="auto">
          <a:xfrm>
            <a:off x="323528" y="3436510"/>
            <a:ext cx="4541918" cy="3016825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396000" y="5580000"/>
            <a:ext cx="43920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altLang="en-US" sz="1200" dirty="0">
              <a:solidFill>
                <a:schemeClr val="bg1"/>
              </a:solidFill>
              <a:latin typeface="+mj-lt"/>
            </a:endParaRPr>
          </a:p>
          <a:p>
            <a:r>
              <a:rPr lang="cs-CZ" altLang="en-US" sz="1200" dirty="0" smtClean="0">
                <a:solidFill>
                  <a:schemeClr val="bg1"/>
                </a:solidFill>
                <a:latin typeface="+mj-lt"/>
              </a:rPr>
              <a:t>20 </a:t>
            </a:r>
            <a:r>
              <a:rPr lang="cs-CZ" altLang="en-US" sz="1200" dirty="0">
                <a:solidFill>
                  <a:schemeClr val="bg1"/>
                </a:solidFill>
                <a:latin typeface="+mj-lt"/>
              </a:rPr>
              <a:t>tisíc let –  maximální </a:t>
            </a:r>
            <a:r>
              <a:rPr lang="cs-CZ" altLang="en-US" sz="1200" dirty="0" smtClean="0">
                <a:solidFill>
                  <a:schemeClr val="bg1"/>
                </a:solidFill>
                <a:latin typeface="+mj-lt"/>
              </a:rPr>
              <a:t>rozsah. Centrum </a:t>
            </a:r>
            <a:r>
              <a:rPr lang="cs-CZ" altLang="en-US" sz="1200" dirty="0">
                <a:solidFill>
                  <a:schemeClr val="bg1"/>
                </a:solidFill>
                <a:latin typeface="+mj-lt"/>
              </a:rPr>
              <a:t>zalednění na Skandinávském </a:t>
            </a:r>
            <a:r>
              <a:rPr lang="cs-CZ" altLang="en-US" sz="1200" dirty="0" smtClean="0">
                <a:solidFill>
                  <a:schemeClr val="bg1"/>
                </a:solidFill>
                <a:latin typeface="+mj-lt"/>
              </a:rPr>
              <a:t>poloostro</a:t>
            </a:r>
            <a:r>
              <a:rPr lang="cs-CZ" altLang="en-US" sz="1200" dirty="0" smtClean="0">
                <a:solidFill>
                  <a:srgbClr val="FFFF00"/>
                </a:solidFill>
                <a:latin typeface="+mj-lt"/>
              </a:rPr>
              <a:t>vě</a:t>
            </a:r>
            <a:r>
              <a:rPr lang="cs-CZ" altLang="en-US" sz="1200" dirty="0" smtClean="0">
                <a:solidFill>
                  <a:schemeClr val="bg1"/>
                </a:solidFill>
                <a:latin typeface="+mj-lt"/>
              </a:rPr>
              <a:t>. Rozšíření ledovců až </a:t>
            </a:r>
            <a:r>
              <a:rPr lang="cs-CZ" altLang="en-US" sz="1200" dirty="0">
                <a:solidFill>
                  <a:schemeClr val="bg1"/>
                </a:solidFill>
                <a:latin typeface="+mj-lt"/>
              </a:rPr>
              <a:t>do střední Evropy a po obnaženém šelfu na Britské ostrovy.</a:t>
            </a:r>
          </a:p>
          <a:p>
            <a:endParaRPr lang="en-GB" dirty="0"/>
          </a:p>
        </p:txBody>
      </p:sp>
      <p:pic>
        <p:nvPicPr>
          <p:cNvPr id="15" name="Picture 4" descr="sejmout0008"/>
          <p:cNvPicPr>
            <a:picLocks noChangeAspect="1" noChangeArrowheads="1"/>
          </p:cNvPicPr>
          <p:nvPr/>
        </p:nvPicPr>
        <p:blipFill>
          <a:blip r:embed="rId4" cstate="print">
            <a:lum bright="-18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4507" y="620688"/>
            <a:ext cx="3312368" cy="44875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5220072" y="5256000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V evropské části dosahovalo zalednění až hraničních hor naší republiky.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98142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836712"/>
            <a:ext cx="8605464" cy="2678793"/>
          </a:xfrm>
          <a:noFill/>
          <a:ln>
            <a:noFill/>
            <a:miter lim="800000"/>
            <a:headEnd/>
            <a:tailEnd/>
          </a:ln>
        </p:spPr>
        <p:txBody>
          <a:bodyPr anchor="ctr" anchorCtr="0">
            <a:noAutofit/>
          </a:bodyPr>
          <a:lstStyle/>
          <a:p>
            <a:pPr algn="l"/>
            <a:r>
              <a:rPr lang="cs-CZ" altLang="cs-CZ" sz="1800" dirty="0" smtClean="0">
                <a:solidFill>
                  <a:schemeClr val="bg1"/>
                </a:solidFill>
                <a:latin typeface="Calibri"/>
              </a:rPr>
              <a:t/>
            </a:r>
            <a:br>
              <a:rPr lang="cs-CZ" altLang="cs-CZ" sz="1800" dirty="0" smtClean="0">
                <a:solidFill>
                  <a:schemeClr val="bg1"/>
                </a:solidFill>
                <a:latin typeface="Calibri"/>
              </a:rPr>
            </a:br>
            <a:r>
              <a:rPr lang="cs-CZ" altLang="cs-CZ" sz="1800" dirty="0" smtClean="0">
                <a:solidFill>
                  <a:schemeClr val="bg1"/>
                </a:solidFill>
                <a:latin typeface="Calibri"/>
              </a:rPr>
              <a:t>● 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Z</a:t>
            </a:r>
            <a:r>
              <a:rPr lang="en-US" altLang="cs-CZ" sz="1800" dirty="0" smtClean="0">
                <a:solidFill>
                  <a:schemeClr val="bg1"/>
                </a:solidFill>
                <a:latin typeface="+mn-lt"/>
              </a:rPr>
              <a:t>v</a:t>
            </a:r>
            <a:r>
              <a:rPr lang="cs-CZ" altLang="cs-CZ" sz="1800" dirty="0" err="1" smtClean="0">
                <a:solidFill>
                  <a:schemeClr val="bg1"/>
                </a:solidFill>
                <a:latin typeface="+mn-lt"/>
              </a:rPr>
              <a:t>ýšení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 koncentrace oxidu uhličitého v atmosféře souvisí s růstem průměrné globální teploty</a:t>
            </a:r>
            <a:r>
              <a:rPr lang="en-US" altLang="cs-CZ" sz="1800" dirty="0" smtClean="0">
                <a:solidFill>
                  <a:schemeClr val="bg1"/>
                </a:solidFill>
                <a:latin typeface="+mn-lt"/>
              </a:rPr>
              <a:t> – </a:t>
            </a:r>
            <a:r>
              <a:rPr lang="en-US" altLang="cs-CZ" sz="1800" dirty="0" err="1" smtClean="0">
                <a:solidFill>
                  <a:schemeClr val="bg1"/>
                </a:solidFill>
                <a:latin typeface="+mn-lt"/>
              </a:rPr>
              <a:t>dok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á</a:t>
            </a:r>
            <a:r>
              <a:rPr lang="en-US" altLang="cs-CZ" sz="1800" dirty="0" smtClean="0">
                <a:solidFill>
                  <a:schemeClr val="bg1"/>
                </a:solidFill>
                <a:latin typeface="+mn-lt"/>
              </a:rPr>
              <a:t>z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á</a:t>
            </a:r>
            <a:r>
              <a:rPr lang="en-US" altLang="cs-CZ" sz="1800" dirty="0" smtClean="0">
                <a:solidFill>
                  <a:schemeClr val="bg1"/>
                </a:solidFill>
                <a:latin typeface="+mn-lt"/>
              </a:rPr>
              <a:t>no a</a:t>
            </a:r>
            <a:r>
              <a:rPr lang="cs-CZ" altLang="cs-CZ" sz="1800" dirty="0" err="1" smtClean="0">
                <a:solidFill>
                  <a:schemeClr val="bg1"/>
                </a:solidFill>
                <a:latin typeface="+mn-lt"/>
              </a:rPr>
              <a:t>nalýz</a:t>
            </a:r>
            <a:r>
              <a:rPr lang="en-US" altLang="cs-CZ" sz="1800" dirty="0" err="1" smtClean="0">
                <a:solidFill>
                  <a:schemeClr val="bg1"/>
                </a:solidFill>
                <a:latin typeface="+mn-lt"/>
              </a:rPr>
              <a:t>ou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 ledových vrtných jader. </a:t>
            </a:r>
            <a:br>
              <a:rPr lang="cs-CZ" altLang="cs-CZ" sz="18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cs-CZ" sz="18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cs-CZ" sz="1800" dirty="0" smtClean="0">
                <a:solidFill>
                  <a:schemeClr val="bg1"/>
                </a:solidFill>
                <a:latin typeface="Calibri"/>
              </a:rPr>
              <a:t>● 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  <a:sym typeface="Webdings" pitchFamily="18" charset="2"/>
              </a:rPr>
              <a:t>K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oncentrace oxidu uhličitého, metanu a ostatních skleníkových plynů v atmosféře se zvýšila od počátku průmyslové revoluce zhruba o 35 % - spalování fosilních paliv a snižování ploch zeleně. </a:t>
            </a:r>
            <a:br>
              <a:rPr lang="cs-CZ" altLang="cs-CZ" sz="18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cs-CZ" altLang="cs-CZ" sz="1800" dirty="0" smtClean="0">
                <a:solidFill>
                  <a:schemeClr val="bg1"/>
                </a:solidFill>
                <a:latin typeface="+mn-lt"/>
              </a:rPr>
            </a:br>
            <a:r>
              <a:rPr lang="cs-CZ" altLang="cs-CZ" sz="1800" dirty="0" smtClean="0">
                <a:solidFill>
                  <a:schemeClr val="bg1"/>
                </a:solidFill>
              </a:rPr>
              <a:t>● 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  <a:sym typeface="Webdings" pitchFamily="18" charset="2"/>
              </a:rPr>
              <a:t>N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árůst průměrné roční globální teploty o 0,6 °C a změny četnosti, intenzity a </a:t>
            </a:r>
            <a:r>
              <a:rPr lang="cs-CZ" altLang="cs-CZ" sz="1800" dirty="0" err="1" smtClean="0">
                <a:solidFill>
                  <a:schemeClr val="bg1"/>
                </a:solidFill>
                <a:latin typeface="+mn-lt"/>
              </a:rPr>
              <a:t>lokalizac</a:t>
            </a:r>
            <a:r>
              <a:rPr lang="en-US" altLang="cs-CZ" sz="1800" dirty="0" smtClean="0">
                <a:solidFill>
                  <a:schemeClr val="bg1"/>
                </a:solidFill>
                <a:latin typeface="+mn-lt"/>
              </a:rPr>
              <a:t>e</a:t>
            </a:r>
            <a:r>
              <a:rPr lang="cs-CZ" altLang="cs-CZ" sz="1800" dirty="0" smtClean="0">
                <a:solidFill>
                  <a:schemeClr val="bg1"/>
                </a:solidFill>
                <a:latin typeface="+mn-lt"/>
              </a:rPr>
              <a:t> srážek. Arktická oblast se oteplila o 1,5 až 2 °C.</a:t>
            </a:r>
            <a:r>
              <a:rPr lang="cs-CZ" altLang="cs-CZ" sz="2200" dirty="0" smtClean="0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cs-CZ" altLang="cs-CZ" sz="2200" dirty="0" smtClean="0">
                <a:solidFill>
                  <a:schemeClr val="bg1"/>
                </a:solidFill>
                <a:latin typeface="Calibri" pitchFamily="34" charset="0"/>
              </a:rPr>
            </a:br>
            <a:endParaRPr lang="en-GB" altLang="cs-CZ" sz="2200" dirty="0" smtClean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5123" name="Obrázek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4"/>
          <a:stretch>
            <a:fillRect/>
          </a:stretch>
        </p:blipFill>
        <p:spPr bwMode="auto">
          <a:xfrm>
            <a:off x="2123728" y="3465670"/>
            <a:ext cx="4680520" cy="32048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467544" y="332656"/>
            <a:ext cx="799288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altLang="cs-CZ" sz="22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cs-CZ" altLang="cs-CZ" sz="2200" b="1" dirty="0" smtClean="0">
                <a:solidFill>
                  <a:schemeClr val="bg1"/>
                </a:solidFill>
                <a:latin typeface="Calibri" pitchFamily="34" charset="0"/>
              </a:rPr>
              <a:t>Polární oblasti jsou nejrychleji se měnící ekosystémy na Zemi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07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Line 8"/>
          <p:cNvSpPr>
            <a:spLocks noChangeShapeType="1"/>
          </p:cNvSpPr>
          <p:nvPr/>
        </p:nvSpPr>
        <p:spPr bwMode="auto">
          <a:xfrm>
            <a:off x="3587750" y="3051175"/>
            <a:ext cx="0" cy="2636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4" name="Picture 2" descr="GISS Land Ocean Temperature Changes latitud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350"/>
            <a:ext cx="4073525" cy="640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352425" y="260350"/>
            <a:ext cx="4148138" cy="13849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cs-CZ" altLang="en-US" sz="2400" b="1" dirty="0">
                <a:solidFill>
                  <a:schemeClr val="bg1"/>
                </a:solidFill>
              </a:rPr>
              <a:t>Teplotní anomálie pro vybrané zeměpisné šířky (1900-2005</a:t>
            </a:r>
            <a:r>
              <a:rPr lang="cs-CZ" altLang="en-US" sz="2400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altLang="en-US" b="1" i="1" dirty="0" smtClean="0">
                <a:solidFill>
                  <a:schemeClr val="bg2"/>
                </a:solidFill>
              </a:rPr>
              <a:t>		</a:t>
            </a:r>
            <a:r>
              <a:rPr lang="cs-CZ" altLang="en-US" sz="1400" b="1" i="1" dirty="0" smtClean="0">
                <a:solidFill>
                  <a:schemeClr val="bg2"/>
                </a:solidFill>
              </a:rPr>
              <a:t>Zdroj</a:t>
            </a:r>
            <a:r>
              <a:rPr lang="cs-CZ" altLang="en-US" sz="1400" b="1" i="1" dirty="0">
                <a:solidFill>
                  <a:schemeClr val="bg2"/>
                </a:solidFill>
              </a:rPr>
              <a:t>: IPCC 2007</a:t>
            </a:r>
            <a:endParaRPr lang="cs-CZ" altLang="en-US" sz="1400" b="1" dirty="0">
              <a:solidFill>
                <a:schemeClr val="bg1"/>
              </a:solidFill>
            </a:endParaRPr>
          </a:p>
          <a:p>
            <a:pPr algn="r"/>
            <a:endParaRPr lang="cs-CZ" altLang="en-US" b="1" dirty="0">
              <a:solidFill>
                <a:schemeClr val="accent2"/>
              </a:solidFill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352425" y="2132856"/>
            <a:ext cx="4024532" cy="1277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altLang="en-US" sz="1400" b="1" dirty="0"/>
              <a:t>Průměrné teplotní odchylky (</a:t>
            </a:r>
            <a:r>
              <a:rPr lang="en-US" altLang="en-US" sz="1400" b="1" dirty="0"/>
              <a:t>º</a:t>
            </a:r>
            <a:r>
              <a:rPr lang="cs-CZ" altLang="en-US" sz="1400" b="1" dirty="0"/>
              <a:t>C)</a:t>
            </a:r>
            <a:br>
              <a:rPr lang="cs-CZ" altLang="en-US" sz="1400" b="1" dirty="0"/>
            </a:br>
            <a:r>
              <a:rPr lang="cs-CZ" altLang="en-US" sz="1400" b="1" dirty="0"/>
              <a:t>v </a:t>
            </a:r>
            <a:r>
              <a:rPr lang="cs-CZ" altLang="en-US" sz="1400" b="1" dirty="0" err="1"/>
              <a:t>meridionálním</a:t>
            </a:r>
            <a:r>
              <a:rPr lang="cs-CZ" altLang="en-US" sz="1400" b="1" dirty="0"/>
              <a:t> směru v letech 2005-2007 (normálové období 1951-1980)</a:t>
            </a:r>
            <a:endParaRPr lang="en-US" altLang="en-US" sz="1400" b="1" dirty="0"/>
          </a:p>
          <a:p>
            <a:pPr algn="ctr">
              <a:spcBef>
                <a:spcPct val="50000"/>
              </a:spcBef>
            </a:pPr>
            <a:r>
              <a:rPr lang="cs-CZ" altLang="en-US" sz="1400" b="1" dirty="0"/>
              <a:t> </a:t>
            </a:r>
            <a:br>
              <a:rPr lang="cs-CZ" altLang="en-US" sz="1400" b="1" dirty="0"/>
            </a:br>
            <a:endParaRPr lang="en-US" altLang="en-US" sz="1400" b="1" dirty="0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>
            <a:off x="1211263" y="3067050"/>
            <a:ext cx="0" cy="26368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77" name="Picture 5" descr="greenland_1_2_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4"/>
          <a:stretch>
            <a:fillRect/>
          </a:stretch>
        </p:blipFill>
        <p:spPr bwMode="auto">
          <a:xfrm>
            <a:off x="352424" y="2952045"/>
            <a:ext cx="4024533" cy="3285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837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rctic_Temperature_Trend_1987-200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88925"/>
            <a:ext cx="5384800" cy="609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8938" y="877888"/>
            <a:ext cx="2382837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en-US" sz="2400" b="1"/>
              <a:t>Teplotní trendy</a:t>
            </a:r>
          </a:p>
          <a:p>
            <a:r>
              <a:rPr lang="cs-CZ" altLang="en-US" sz="2400" b="1"/>
              <a:t>Arktická oblast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50825" y="234950"/>
            <a:ext cx="27432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/>
          <a:p>
            <a:r>
              <a:rPr lang="cs-CZ" altLang="en-US" sz="2400" b="1" dirty="0">
                <a:solidFill>
                  <a:schemeClr val="accent2"/>
                </a:solidFill>
              </a:rPr>
              <a:t>Klimatická změna</a:t>
            </a:r>
          </a:p>
        </p:txBody>
      </p:sp>
    </p:spTree>
    <p:extLst>
      <p:ext uri="{BB962C8B-B14F-4D97-AF65-F5344CB8AC3E}">
        <p14:creationId xmlns:p14="http://schemas.microsoft.com/office/powerpoint/2010/main" val="252609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95535" y="116632"/>
            <a:ext cx="4473449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bg1"/>
                </a:solidFill>
              </a:rPr>
              <a:t>Bazén Severního ledového </a:t>
            </a:r>
            <a:r>
              <a:rPr lang="cs-CZ" sz="2200" b="1" dirty="0" smtClean="0">
                <a:solidFill>
                  <a:schemeClr val="bg1"/>
                </a:solidFill>
              </a:rPr>
              <a:t>oceánu</a:t>
            </a:r>
          </a:p>
          <a:p>
            <a:endParaRPr lang="cs-CZ" sz="2000" dirty="0">
              <a:solidFill>
                <a:schemeClr val="bg1"/>
              </a:solidFill>
            </a:endParaRPr>
          </a:p>
          <a:p>
            <a:pPr marL="214313" indent="-214313">
              <a:buFontTx/>
              <a:buChar char="-"/>
            </a:pPr>
            <a:r>
              <a:rPr lang="pt-BR" sz="2000" b="1" dirty="0">
                <a:solidFill>
                  <a:schemeClr val="bg1"/>
                </a:solidFill>
              </a:rPr>
              <a:t>plocha oceánu 14 mil. </a:t>
            </a:r>
            <a:r>
              <a:rPr lang="cs-CZ" sz="2000" b="1" dirty="0" smtClean="0">
                <a:solidFill>
                  <a:schemeClr val="bg1"/>
                </a:solidFill>
              </a:rPr>
              <a:t>k</a:t>
            </a:r>
            <a:r>
              <a:rPr lang="pt-BR" sz="2000" b="1" dirty="0" smtClean="0">
                <a:solidFill>
                  <a:schemeClr val="bg1"/>
                </a:solidFill>
              </a:rPr>
              <a:t>m</a:t>
            </a:r>
            <a:r>
              <a:rPr lang="pt-BR" sz="2000" b="1" baseline="30000" dirty="0" smtClean="0">
                <a:solidFill>
                  <a:schemeClr val="bg1"/>
                </a:solidFill>
              </a:rPr>
              <a:t>2</a:t>
            </a:r>
            <a:endParaRPr lang="pt-BR" sz="2000" b="1" baseline="30000" dirty="0">
              <a:solidFill>
                <a:schemeClr val="bg1"/>
              </a:solidFill>
            </a:endParaRPr>
          </a:p>
          <a:p>
            <a:pPr marL="214313" indent="-214313"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</a:rPr>
              <a:t>v</a:t>
            </a:r>
            <a:r>
              <a:rPr lang="cs-CZ" sz="2000" b="1" dirty="0" smtClean="0">
                <a:solidFill>
                  <a:schemeClr val="bg1"/>
                </a:solidFill>
              </a:rPr>
              <a:t>ýměna </a:t>
            </a:r>
            <a:r>
              <a:rPr lang="cs-CZ" sz="2000" b="1" dirty="0">
                <a:solidFill>
                  <a:schemeClr val="bg1"/>
                </a:solidFill>
              </a:rPr>
              <a:t>vody v Severním ledovém oceánu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4176464" cy="471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168" y="2135671"/>
            <a:ext cx="4168311" cy="292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157192"/>
            <a:ext cx="1560962" cy="15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5004048" y="132196"/>
            <a:ext cx="324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b="1" dirty="0">
                <a:solidFill>
                  <a:schemeClr val="bg1"/>
                </a:solidFill>
              </a:rPr>
              <a:t>Termohalinní cirkulace</a:t>
            </a:r>
            <a:br>
              <a:rPr lang="cs-CZ" sz="2200" b="1" dirty="0">
                <a:solidFill>
                  <a:schemeClr val="bg1"/>
                </a:solidFill>
              </a:rPr>
            </a:br>
            <a:endParaRPr lang="en-GB" sz="2200" b="1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724170" y="548680"/>
            <a:ext cx="416831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Hlavním hnacím mechanismem </a:t>
            </a:r>
            <a:r>
              <a:rPr lang="cs-CZ" b="1" dirty="0">
                <a:solidFill>
                  <a:schemeClr val="bg1"/>
                </a:solidFill>
              </a:rPr>
              <a:t>termohalinní cirkulace </a:t>
            </a:r>
            <a:r>
              <a:rPr lang="cs-CZ" dirty="0" smtClean="0">
                <a:solidFill>
                  <a:schemeClr val="bg1"/>
                </a:solidFill>
              </a:rPr>
              <a:t>je </a:t>
            </a:r>
            <a:r>
              <a:rPr lang="cs-CZ" b="1" dirty="0">
                <a:solidFill>
                  <a:schemeClr val="bg1"/>
                </a:solidFill>
              </a:rPr>
              <a:t>ochlazování </a:t>
            </a:r>
            <a:r>
              <a:rPr lang="cs-CZ" dirty="0" smtClean="0">
                <a:solidFill>
                  <a:schemeClr val="bg1"/>
                </a:solidFill>
              </a:rPr>
              <a:t>oceánských vod </a:t>
            </a:r>
            <a:r>
              <a:rPr lang="cs-CZ" b="1" dirty="0">
                <a:solidFill>
                  <a:schemeClr val="bg1"/>
                </a:solidFill>
              </a:rPr>
              <a:t>ve vysokých šířkách</a:t>
            </a:r>
            <a:r>
              <a:rPr lang="cs-CZ" dirty="0">
                <a:solidFill>
                  <a:schemeClr val="bg1"/>
                </a:solidFill>
              </a:rPr>
              <a:t>, tím dochází k jejich těžknutí a klesání, což přímo pohání celou cirkulaci.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562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4016933" cy="46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67544" y="0"/>
            <a:ext cx="83529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300" b="1" dirty="0" smtClean="0">
                <a:solidFill>
                  <a:schemeClr val="bg1"/>
                </a:solidFill>
              </a:rPr>
              <a:t>Plocha </a:t>
            </a:r>
            <a:r>
              <a:rPr lang="pl-PL" sz="3300" b="1" dirty="0">
                <a:solidFill>
                  <a:schemeClr val="bg1"/>
                </a:solidFill>
              </a:rPr>
              <a:t>mořského ledu Arktidy na začátku a na konci léta</a:t>
            </a:r>
            <a:endParaRPr lang="cs-CZ" sz="33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08720"/>
            <a:ext cx="4352484" cy="244827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429000"/>
            <a:ext cx="4352484" cy="317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64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4821</TotalTime>
  <Words>1114</Words>
  <Application>Microsoft Office PowerPoint</Application>
  <PresentationFormat>Předvádění na obrazovce (4:3)</PresentationFormat>
  <Paragraphs>133</Paragraphs>
  <Slides>30</Slides>
  <Notes>3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4</vt:i4>
      </vt:variant>
      <vt:variant>
        <vt:lpstr>Nadpisy snímků</vt:lpstr>
      </vt:variant>
      <vt:variant>
        <vt:i4>30</vt:i4>
      </vt:variant>
    </vt:vector>
  </HeadingPairs>
  <TitlesOfParts>
    <vt:vector size="40" baseType="lpstr">
      <vt:lpstr>Arial</vt:lpstr>
      <vt:lpstr>Arial Narrow</vt:lpstr>
      <vt:lpstr>Calibri</vt:lpstr>
      <vt:lpstr>Times New Roman</vt:lpstr>
      <vt:lpstr>Webdings</vt:lpstr>
      <vt:lpstr>Motiv systému Office</vt:lpstr>
      <vt:lpstr>snímek</vt:lpstr>
      <vt:lpstr>Fotografie</vt:lpstr>
      <vt:lpstr>Acrobat Document</vt:lpstr>
      <vt:lpstr>Photo Editor Photo</vt:lpstr>
      <vt:lpstr>3</vt:lpstr>
      <vt:lpstr>     Arktida severopolární oblast - izoterma 10°C   Severní ledový oceán a část severního pobřeží Evropy, Asie a Severní Ameriky  celková rozloha 26,5 milionů km2  </vt:lpstr>
      <vt:lpstr>Prezentace aplikace PowerPoint</vt:lpstr>
      <vt:lpstr>Prezentace aplikace PowerPoint</vt:lpstr>
      <vt:lpstr> ● Zvýšení koncentrace oxidu uhličitého v atmosféře souvisí s růstem průměrné globální teploty – dokázáno analýzou ledových vrtných jader.   ● Koncentrace oxidu uhličitého, metanu a ostatních skleníkových plynů v atmosféře se zvýšila od počátku průmyslové revoluce zhruba o 35 % - spalování fosilních paliv a snižování ploch zeleně.   ● Nárůst průměrné roční globální teploty o 0,6 °C a změny četnosti, intenzity a lokalizace srážek. Arktická oblast se oteplila o 1,5 až 2 °C.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Centrum polární ekologie Přírodovědecké fakulty Jihočeské univerzity v Českých Budějovicích provozuje vědeckou stanici na Svalbardu, na arktickém souostroví spravovaném Norským královstvím.</vt:lpstr>
      <vt:lpstr>Zázemí CPE v Českých Budějovicích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Nálezy nových parazitů ryb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Kryptogamy polárních oblastí; diverzita, ekologie a stresová ekofyziologie</dc:title>
  <dc:creator>Josef Elster</dc:creator>
  <cp:lastModifiedBy>Ludmila</cp:lastModifiedBy>
  <cp:revision>370</cp:revision>
  <cp:lastPrinted>2014-04-14T16:01:34Z</cp:lastPrinted>
  <dcterms:created xsi:type="dcterms:W3CDTF">2013-11-16T09:58:24Z</dcterms:created>
  <dcterms:modified xsi:type="dcterms:W3CDTF">2015-11-22T02:28:21Z</dcterms:modified>
</cp:coreProperties>
</file>